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90" r:id="rId3"/>
    <p:sldId id="257" r:id="rId4"/>
    <p:sldId id="260" r:id="rId5"/>
    <p:sldId id="262" r:id="rId6"/>
    <p:sldId id="261" r:id="rId7"/>
    <p:sldId id="283" r:id="rId8"/>
    <p:sldId id="263" r:id="rId9"/>
    <p:sldId id="264" r:id="rId10"/>
    <p:sldId id="265" r:id="rId11"/>
    <p:sldId id="267" r:id="rId12"/>
    <p:sldId id="268" r:id="rId13"/>
    <p:sldId id="266" r:id="rId14"/>
    <p:sldId id="270" r:id="rId15"/>
    <p:sldId id="271" r:id="rId16"/>
    <p:sldId id="272" r:id="rId17"/>
    <p:sldId id="275" r:id="rId18"/>
    <p:sldId id="288" r:id="rId19"/>
    <p:sldId id="276" r:id="rId20"/>
    <p:sldId id="277" r:id="rId21"/>
    <p:sldId id="269" r:id="rId22"/>
    <p:sldId id="279" r:id="rId23"/>
    <p:sldId id="280" r:id="rId24"/>
    <p:sldId id="281" r:id="rId25"/>
    <p:sldId id="282" r:id="rId26"/>
    <p:sldId id="286" r:id="rId27"/>
    <p:sldId id="284" r:id="rId28"/>
    <p:sldId id="289" r:id="rId29"/>
    <p:sldId id="285" r:id="rId30"/>
    <p:sldId id="287" r:id="rId3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15618" autoAdjust="0"/>
    <p:restoredTop sz="94680" autoAdjust="0"/>
  </p:normalViewPr>
  <p:slideViewPr>
    <p:cSldViewPr>
      <p:cViewPr varScale="1">
        <p:scale>
          <a:sx n="83" d="100"/>
          <a:sy n="83" d="100"/>
        </p:scale>
        <p:origin x="-1267" y="-7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D89C0-575D-4203-BEEA-BC39ED7CE93E}" type="datetimeFigureOut">
              <a:rPr lang="en-US" smtClean="0"/>
              <a:t>11/3/2016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3A06A-D15B-4257-B368-E511420D31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8978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D89C0-575D-4203-BEEA-BC39ED7CE93E}" type="datetimeFigureOut">
              <a:rPr lang="en-US" smtClean="0"/>
              <a:t>11/3/2016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3A06A-D15B-4257-B368-E511420D31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5077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D89C0-575D-4203-BEEA-BC39ED7CE93E}" type="datetimeFigureOut">
              <a:rPr lang="en-US" smtClean="0"/>
              <a:t>11/3/2016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3A06A-D15B-4257-B368-E511420D31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9973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D89C0-575D-4203-BEEA-BC39ED7CE93E}" type="datetimeFigureOut">
              <a:rPr lang="en-US" smtClean="0"/>
              <a:t>11/3/2016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3A06A-D15B-4257-B368-E511420D31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4562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D89C0-575D-4203-BEEA-BC39ED7CE93E}" type="datetimeFigureOut">
              <a:rPr lang="en-US" smtClean="0"/>
              <a:t>11/3/2016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3A06A-D15B-4257-B368-E511420D31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7960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D89C0-575D-4203-BEEA-BC39ED7CE93E}" type="datetimeFigureOut">
              <a:rPr lang="en-US" smtClean="0"/>
              <a:t>11/3/2016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3A06A-D15B-4257-B368-E511420D31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0663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D89C0-575D-4203-BEEA-BC39ED7CE93E}" type="datetimeFigureOut">
              <a:rPr lang="en-US" smtClean="0"/>
              <a:t>11/3/2016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3A06A-D15B-4257-B368-E511420D31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3179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D89C0-575D-4203-BEEA-BC39ED7CE93E}" type="datetimeFigureOut">
              <a:rPr lang="en-US" smtClean="0"/>
              <a:t>11/3/2016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3A06A-D15B-4257-B368-E511420D31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608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D89C0-575D-4203-BEEA-BC39ED7CE93E}" type="datetimeFigureOut">
              <a:rPr lang="en-US" smtClean="0"/>
              <a:t>11/3/2016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3A06A-D15B-4257-B368-E511420D31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45022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D89C0-575D-4203-BEEA-BC39ED7CE93E}" type="datetimeFigureOut">
              <a:rPr lang="en-US" smtClean="0"/>
              <a:t>11/3/2016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3A06A-D15B-4257-B368-E511420D31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2905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D89C0-575D-4203-BEEA-BC39ED7CE93E}" type="datetimeFigureOut">
              <a:rPr lang="en-US" smtClean="0"/>
              <a:t>11/3/2016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3A06A-D15B-4257-B368-E511420D31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5145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6D89C0-575D-4203-BEEA-BC39ED7CE93E}" type="datetimeFigureOut">
              <a:rPr lang="en-US" smtClean="0"/>
              <a:t>11/3/2016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B3A06A-D15B-4257-B368-E511420D31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6381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tionary.org/wiki/%E7%95%AA" TargetMode="External"/><Relationship Id="rId2" Type="http://schemas.openxmlformats.org/officeDocument/2006/relationships/hyperlink" Target="https://en.wiktionary.org/wiki/%E5%80%8D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n.wiktionary.org/wiki/%E5%9B%9E" TargetMode="External"/><Relationship Id="rId4" Type="http://schemas.openxmlformats.org/officeDocument/2006/relationships/hyperlink" Target="https://en.wiktionary.org/wiki/%E5%BA%A6" TargetMode="Externa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ja.wikipedia.org/wiki/%E5%8A%A9%E6%95%B0%E8%A9%9E#.E6.97.A5.E6.9C.AC.E8.AA.9E.E3.81.AE.E5.8A.A9.E6.95.B0.E8.A9.9E" TargetMode="External"/><Relationship Id="rId2" Type="http://schemas.openxmlformats.org/officeDocument/2006/relationships/hyperlink" Target="https://en.wikipedia.org/wiki/Japanese_counter_word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n.wikibooks.org/wiki/Japanese/Grammar/Counters" TargetMode="External"/><Relationship Id="rId4" Type="http://schemas.openxmlformats.org/officeDocument/2006/relationships/hyperlink" Target="http://www.laits.utexas.edu/japanese/joshu/counters.php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Japanese Counter Words</a:t>
            </a:r>
            <a:br>
              <a:rPr lang="en-US" dirty="0" smtClean="0"/>
            </a:br>
            <a:r>
              <a:rPr lang="ja-JP" altLang="en-US" dirty="0"/>
              <a:t>日本語</a:t>
            </a:r>
            <a:r>
              <a:rPr lang="ja-JP" altLang="en-US" dirty="0" smtClean="0"/>
              <a:t>の助数詞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Jiajun</a:t>
            </a:r>
            <a:r>
              <a:rPr lang="en-US" dirty="0" smtClean="0"/>
              <a:t> Bracewell</a:t>
            </a:r>
            <a:endParaRPr lang="en-US" dirty="0"/>
          </a:p>
        </p:txBody>
      </p:sp>
      <p:pic>
        <p:nvPicPr>
          <p:cNvPr id="5122" name="Picture 2" descr="C:\Users\Jiajun\AppData\Local\Microsoft\Windows\INetCache\IE\9G42YQSY\cherry_blossom_tattoo_by_graphicavita-d33b6zj[1]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76200"/>
            <a:ext cx="2743206" cy="2398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Jiajun\Desktop\Captur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9463" y="5791200"/>
            <a:ext cx="5341937" cy="792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7993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/>
          <a:lstStyle/>
          <a:p>
            <a:r>
              <a:rPr lang="en-US" altLang="zh-CN" dirty="0"/>
              <a:t>Commonly</a:t>
            </a:r>
            <a:r>
              <a:rPr lang="en-US" dirty="0"/>
              <a:t> </a:t>
            </a:r>
            <a:r>
              <a:rPr lang="en-US" dirty="0" smtClean="0"/>
              <a:t>used counters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14400"/>
            <a:ext cx="8253367" cy="5410200"/>
          </a:xfrm>
        </p:spPr>
        <p:txBody>
          <a:bodyPr>
            <a:normAutofit/>
          </a:bodyPr>
          <a:lstStyle/>
          <a:p>
            <a:r>
              <a:rPr lang="ja-JP" altLang="en-US" dirty="0" smtClean="0"/>
              <a:t>本</a:t>
            </a:r>
            <a:endParaRPr lang="en-US" altLang="ja-JP" dirty="0" smtClean="0"/>
          </a:p>
          <a:p>
            <a:pPr lvl="1"/>
            <a:r>
              <a:rPr lang="ja-JP" altLang="en-US" dirty="0" smtClean="0"/>
              <a:t>ほ</a:t>
            </a:r>
            <a:r>
              <a:rPr lang="ja-JP" altLang="en-US" dirty="0"/>
              <a:t>ん </a:t>
            </a:r>
            <a:r>
              <a:rPr lang="en-US" dirty="0"/>
              <a:t>hon, </a:t>
            </a:r>
            <a:r>
              <a:rPr lang="ja-JP" altLang="en-US" dirty="0"/>
              <a:t>ぽん </a:t>
            </a:r>
            <a:r>
              <a:rPr lang="en-US" dirty="0" err="1"/>
              <a:t>pon</a:t>
            </a:r>
            <a:r>
              <a:rPr lang="en-US" dirty="0"/>
              <a:t>, </a:t>
            </a:r>
            <a:r>
              <a:rPr lang="ja-JP" altLang="en-US" dirty="0"/>
              <a:t>ぼん </a:t>
            </a:r>
            <a:r>
              <a:rPr lang="en-US" dirty="0"/>
              <a:t>bon 	</a:t>
            </a:r>
            <a:r>
              <a:rPr lang="ja-JP" altLang="en-US" dirty="0" smtClean="0"/>
              <a:t> </a:t>
            </a:r>
            <a:r>
              <a:rPr lang="ja-JP" altLang="en-US" dirty="0"/>
              <a:t>	</a:t>
            </a:r>
            <a:endParaRPr lang="en-US" altLang="ja-JP" dirty="0" smtClean="0"/>
          </a:p>
          <a:p>
            <a:pPr lvl="1"/>
            <a:r>
              <a:rPr lang="en-US" dirty="0"/>
              <a:t>long, thin, cylindrical objects: pens, pencils</a:t>
            </a:r>
            <a:r>
              <a:rPr lang="en-US" dirty="0" smtClean="0"/>
              <a:t>, bananas</a:t>
            </a:r>
            <a:r>
              <a:rPr lang="en-US" dirty="0"/>
              <a:t>, fingers, legs, trees, streets, roads, tapes, pants, bottles, etc.</a:t>
            </a:r>
            <a:r>
              <a:rPr lang="en-US" dirty="0" smtClean="0"/>
              <a:t>; </a:t>
            </a:r>
            <a:r>
              <a:rPr lang="en-US" dirty="0"/>
              <a:t>also, metaphorically, telephone calls, train or bus routes, </a:t>
            </a:r>
            <a:r>
              <a:rPr lang="en-US" dirty="0" smtClean="0"/>
              <a:t>movies, </a:t>
            </a:r>
            <a:r>
              <a:rPr lang="en-US" dirty="0"/>
              <a:t>points or bounds in sports </a:t>
            </a:r>
            <a:r>
              <a:rPr lang="en-US" dirty="0" smtClean="0"/>
              <a:t>events. 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4876800" y="4183593"/>
            <a:ext cx="1854995" cy="2064807"/>
            <a:chOff x="1828800" y="4621397"/>
            <a:chExt cx="1854995" cy="2064807"/>
          </a:xfrm>
        </p:grpSpPr>
        <p:pic>
          <p:nvPicPr>
            <p:cNvPr id="3076" name="Picture 4" descr="C:\Users\Jiajun\AppData\Local\Microsoft\Windows\INetCache\IE\9G42YQSY\road07[1]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57400" y="4621397"/>
              <a:ext cx="1407093" cy="11432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angle 5"/>
            <p:cNvSpPr/>
            <p:nvPr/>
          </p:nvSpPr>
          <p:spPr>
            <a:xfrm>
              <a:off x="1828800" y="5762874"/>
              <a:ext cx="1854995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ja-JP" altLang="en-US" dirty="0"/>
                <a:t>道（みち、</a:t>
              </a:r>
              <a:r>
                <a:rPr lang="en-US" dirty="0" err="1"/>
                <a:t>michi</a:t>
              </a:r>
              <a:r>
                <a:rPr lang="en-US" dirty="0" smtClean="0"/>
                <a:t>）</a:t>
              </a:r>
              <a:br>
                <a:rPr lang="en-US" dirty="0" smtClean="0"/>
              </a:br>
              <a:r>
                <a:rPr lang="ja-JP" altLang="en-US" dirty="0" smtClean="0"/>
                <a:t>一</a:t>
              </a:r>
              <a:r>
                <a:rPr lang="ja-JP" altLang="en-US" dirty="0" smtClean="0">
                  <a:solidFill>
                    <a:srgbClr val="FF0000"/>
                  </a:solidFill>
                </a:rPr>
                <a:t>本</a:t>
              </a:r>
              <a:r>
                <a:rPr lang="ja-JP" altLang="en-US" dirty="0" smtClean="0"/>
                <a:t>の道</a:t>
              </a:r>
              <a:endParaRPr lang="en-US" altLang="ja-JP" dirty="0" smtClean="0"/>
            </a:p>
            <a:p>
              <a:r>
                <a:rPr lang="en-US" dirty="0" err="1" smtClean="0"/>
                <a:t>Ippon</a:t>
              </a:r>
              <a:r>
                <a:rPr lang="en-US" dirty="0" smtClean="0"/>
                <a:t> no </a:t>
              </a:r>
              <a:r>
                <a:rPr lang="en-US" dirty="0" err="1" smtClean="0"/>
                <a:t>michi</a:t>
              </a:r>
              <a:endParaRPr lang="en-US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667000" y="4355308"/>
            <a:ext cx="1881284" cy="1893092"/>
            <a:chOff x="3771445" y="4038600"/>
            <a:chExt cx="1881284" cy="1893092"/>
          </a:xfrm>
        </p:grpSpPr>
        <p:pic>
          <p:nvPicPr>
            <p:cNvPr id="3077" name="Picture 5" descr="C:\Users\Jiajun\AppData\Local\Microsoft\Windows\INetCache\IE\EF28HMYY\polka-dot-tie[1]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09701" y="4038600"/>
              <a:ext cx="402386" cy="1017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/>
            <p:cNvSpPr/>
            <p:nvPr/>
          </p:nvSpPr>
          <p:spPr>
            <a:xfrm>
              <a:off x="3771445" y="5008362"/>
              <a:ext cx="1881284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ja-JP" altLang="en-US" dirty="0"/>
                <a:t>ネクタイ（</a:t>
              </a:r>
              <a:r>
                <a:rPr lang="en-US" altLang="ja-JP" dirty="0" err="1"/>
                <a:t>nekutai</a:t>
              </a:r>
              <a:r>
                <a:rPr lang="ja-JP" altLang="en-US" dirty="0" smtClean="0"/>
                <a:t>）</a:t>
              </a:r>
              <a:r>
                <a:rPr lang="en-US" altLang="ja-JP" dirty="0" smtClean="0"/>
                <a:t/>
              </a:r>
              <a:br>
                <a:rPr lang="en-US" altLang="ja-JP" dirty="0" smtClean="0"/>
              </a:br>
              <a:r>
                <a:rPr lang="ja-JP" altLang="en-US" dirty="0" smtClean="0"/>
                <a:t>一</a:t>
              </a:r>
              <a:r>
                <a:rPr lang="ja-JP" altLang="en-US" dirty="0" smtClean="0">
                  <a:solidFill>
                    <a:srgbClr val="FF0000"/>
                  </a:solidFill>
                </a:rPr>
                <a:t>本</a:t>
              </a:r>
              <a:r>
                <a:rPr lang="ja-JP" altLang="en-US" dirty="0" smtClean="0"/>
                <a:t>のネクタイ</a:t>
              </a:r>
              <a:r>
                <a:rPr lang="en-US" altLang="ja-JP" dirty="0" smtClean="0"/>
                <a:t/>
              </a:r>
              <a:br>
                <a:rPr lang="en-US" altLang="ja-JP" dirty="0" smtClean="0"/>
              </a:br>
              <a:r>
                <a:rPr lang="en-US" altLang="ja-JP" dirty="0" err="1" smtClean="0"/>
                <a:t>ippon</a:t>
              </a:r>
              <a:r>
                <a:rPr lang="en-US" altLang="ja-JP" dirty="0" smtClean="0"/>
                <a:t> no </a:t>
              </a:r>
              <a:r>
                <a:rPr lang="en-US" altLang="ja-JP" dirty="0" err="1" smtClean="0"/>
                <a:t>nekutai</a:t>
              </a:r>
              <a:endParaRPr lang="en-US" dirty="0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152400" y="4692688"/>
            <a:ext cx="2601994" cy="1431256"/>
            <a:chOff x="6172200" y="4516938"/>
            <a:chExt cx="2601994" cy="1431256"/>
          </a:xfrm>
        </p:grpSpPr>
        <p:pic>
          <p:nvPicPr>
            <p:cNvPr id="3078" name="Picture 6" descr="C:\Users\Jiajun\AppData\Local\Microsoft\Windows\INetCache\IE\EF28HMYY\Anonymous-pen-pencil-1[1]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77000" y="4516938"/>
              <a:ext cx="1436562" cy="4914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Rectangle 11"/>
            <p:cNvSpPr/>
            <p:nvPr/>
          </p:nvSpPr>
          <p:spPr>
            <a:xfrm>
              <a:off x="6172200" y="5024864"/>
              <a:ext cx="2601994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ja-JP" altLang="en-US" dirty="0"/>
                <a:t>鉛筆（えんぴつ、</a:t>
              </a:r>
              <a:r>
                <a:rPr lang="en-US" altLang="ja-JP" dirty="0" err="1" smtClean="0"/>
                <a:t>enpitsu</a:t>
              </a:r>
              <a:r>
                <a:rPr lang="ja-JP" altLang="en-US" dirty="0" smtClean="0"/>
                <a:t>）</a:t>
              </a:r>
              <a:r>
                <a:rPr lang="en-US" altLang="ja-JP" dirty="0" smtClean="0"/>
                <a:t/>
              </a:r>
              <a:br>
                <a:rPr lang="en-US" altLang="ja-JP" dirty="0" smtClean="0"/>
              </a:br>
              <a:r>
                <a:rPr lang="ja-JP" altLang="en-US" dirty="0" smtClean="0"/>
                <a:t>一</a:t>
              </a:r>
              <a:r>
                <a:rPr lang="ja-JP" altLang="en-US" dirty="0" smtClean="0">
                  <a:solidFill>
                    <a:srgbClr val="FF0000"/>
                  </a:solidFill>
                </a:rPr>
                <a:t>本</a:t>
              </a:r>
              <a:r>
                <a:rPr lang="ja-JP" altLang="en-US" dirty="0" smtClean="0"/>
                <a:t>の鉛筆</a:t>
              </a:r>
              <a:endParaRPr lang="en-US" altLang="ja-JP" dirty="0" smtClean="0"/>
            </a:p>
            <a:p>
              <a:r>
                <a:rPr lang="en-US" dirty="0" err="1" smtClean="0"/>
                <a:t>Ippon</a:t>
              </a:r>
              <a:r>
                <a:rPr lang="en-US" dirty="0" smtClean="0"/>
                <a:t> no </a:t>
              </a:r>
              <a:r>
                <a:rPr lang="en-US" dirty="0" err="1" smtClean="0"/>
                <a:t>enpitsu</a:t>
              </a:r>
              <a:endParaRPr lang="en-US" dirty="0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7467600" y="3817368"/>
            <a:ext cx="1232450" cy="2659632"/>
            <a:chOff x="457200" y="3947396"/>
            <a:chExt cx="1232450" cy="2659632"/>
          </a:xfrm>
        </p:grpSpPr>
        <p:pic>
          <p:nvPicPr>
            <p:cNvPr id="1026" name="Picture 2" descr="C:\Users\Jiajun\AppData\Local\Microsoft\Windows\INetCache\IE\9G42YQSY\green-tree-3670-large[1]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400" y="3947396"/>
              <a:ext cx="1156250" cy="17363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Rectangle 4"/>
            <p:cNvSpPr/>
            <p:nvPr/>
          </p:nvSpPr>
          <p:spPr>
            <a:xfrm>
              <a:off x="457200" y="5683698"/>
              <a:ext cx="1231427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ja-JP" altLang="en-US" dirty="0" smtClean="0"/>
                <a:t>木</a:t>
              </a:r>
              <a:r>
                <a:rPr lang="en-US" altLang="ja-JP" dirty="0" smtClean="0"/>
                <a:t>(</a:t>
              </a:r>
              <a:r>
                <a:rPr lang="ja-JP" altLang="en-US" dirty="0" smtClean="0"/>
                <a:t>き、</a:t>
              </a:r>
              <a:r>
                <a:rPr lang="en-US" altLang="ja-JP" dirty="0" err="1" smtClean="0"/>
                <a:t>ki</a:t>
              </a:r>
              <a:r>
                <a:rPr lang="en-US" altLang="ja-JP" dirty="0" smtClean="0"/>
                <a:t>)</a:t>
              </a:r>
            </a:p>
            <a:p>
              <a:r>
                <a:rPr lang="ja-JP" altLang="en-US" dirty="0" smtClean="0"/>
                <a:t>一本の木</a:t>
              </a:r>
              <a:r>
                <a:rPr lang="en-US" altLang="ja-JP" dirty="0" smtClean="0"/>
                <a:t/>
              </a:r>
              <a:br>
                <a:rPr lang="en-US" altLang="ja-JP" dirty="0" smtClean="0"/>
              </a:br>
              <a:r>
                <a:rPr lang="en-US" altLang="ja-JP" dirty="0" err="1" smtClean="0"/>
                <a:t>ippon</a:t>
              </a:r>
              <a:r>
                <a:rPr lang="en-US" altLang="ja-JP" dirty="0" smtClean="0"/>
                <a:t> no </a:t>
              </a:r>
              <a:r>
                <a:rPr lang="en-US" altLang="ja-JP" dirty="0" err="1" smtClean="0"/>
                <a:t>ki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760814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Commonly</a:t>
            </a:r>
            <a:r>
              <a:rPr lang="en-US" dirty="0"/>
              <a:t> used counters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754563"/>
          </a:xfrm>
        </p:spPr>
        <p:txBody>
          <a:bodyPr/>
          <a:lstStyle/>
          <a:p>
            <a:r>
              <a:rPr lang="ja-JP" altLang="en-US" dirty="0" smtClean="0"/>
              <a:t>枚</a:t>
            </a:r>
            <a:endParaRPr lang="en-US" altLang="ja-JP" dirty="0" smtClean="0"/>
          </a:p>
          <a:p>
            <a:pPr lvl="1"/>
            <a:r>
              <a:rPr lang="ja-JP" altLang="en-US" dirty="0"/>
              <a:t>まい </a:t>
            </a:r>
            <a:r>
              <a:rPr lang="en-US" dirty="0" err="1"/>
              <a:t>mai</a:t>
            </a:r>
            <a:r>
              <a:rPr lang="en-US" dirty="0"/>
              <a:t> 	</a:t>
            </a:r>
            <a:endParaRPr lang="en-US" dirty="0" smtClean="0"/>
          </a:p>
          <a:p>
            <a:pPr lvl="1"/>
            <a:r>
              <a:rPr lang="en-US" dirty="0" smtClean="0"/>
              <a:t>Thin</a:t>
            </a:r>
            <a:r>
              <a:rPr lang="en-US" dirty="0"/>
              <a:t>, flat objects: sheets of paper, photographs, plates, articles of </a:t>
            </a:r>
            <a:r>
              <a:rPr lang="en-US" dirty="0" smtClean="0"/>
              <a:t>clothing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592822" y="3886200"/>
            <a:ext cx="1709955" cy="2441234"/>
            <a:chOff x="592822" y="4267200"/>
            <a:chExt cx="1709955" cy="2441234"/>
          </a:xfrm>
        </p:grpSpPr>
        <p:sp>
          <p:nvSpPr>
            <p:cNvPr id="4" name="Documents"/>
            <p:cNvSpPr>
              <a:spLocks noEditPoints="1" noChangeArrowheads="1"/>
            </p:cNvSpPr>
            <p:nvPr/>
          </p:nvSpPr>
          <p:spPr bwMode="auto">
            <a:xfrm>
              <a:off x="914400" y="4267200"/>
              <a:ext cx="1066800" cy="1428750"/>
            </a:xfrm>
            <a:custGeom>
              <a:avLst/>
              <a:gdLst>
                <a:gd name="T0" fmla="*/ 0 w 21600"/>
                <a:gd name="T1" fmla="*/ 2800 h 21600"/>
                <a:gd name="T2" fmla="*/ 3468 w 21600"/>
                <a:gd name="T3" fmla="*/ 0 h 21600"/>
                <a:gd name="T4" fmla="*/ 21653 w 21600"/>
                <a:gd name="T5" fmla="*/ 18828 h 21600"/>
                <a:gd name="T6" fmla="*/ 19954 w 21600"/>
                <a:gd name="T7" fmla="*/ 20214 h 21600"/>
                <a:gd name="T8" fmla="*/ 18256 w 21600"/>
                <a:gd name="T9" fmla="*/ 21628 h 21600"/>
                <a:gd name="T10" fmla="*/ 19954 w 21600"/>
                <a:gd name="T11" fmla="*/ 1428 h 21600"/>
                <a:gd name="T12" fmla="*/ 18256 w 21600"/>
                <a:gd name="T13" fmla="*/ 2800 h 21600"/>
                <a:gd name="T14" fmla="*/ 1645 w 21600"/>
                <a:gd name="T15" fmla="*/ 1428 h 21600"/>
                <a:gd name="T16" fmla="*/ 21600 w 21600"/>
                <a:gd name="T17" fmla="*/ 0 h 21600"/>
                <a:gd name="T18" fmla="*/ 10800 w 21600"/>
                <a:gd name="T19" fmla="*/ 0 h 21600"/>
                <a:gd name="T20" fmla="*/ 0 w 21600"/>
                <a:gd name="T21" fmla="*/ 10800 h 21600"/>
                <a:gd name="T22" fmla="*/ 21600 w 21600"/>
                <a:gd name="T23" fmla="*/ 10800 h 21600"/>
                <a:gd name="T24" fmla="*/ 1645 w 21600"/>
                <a:gd name="T25" fmla="*/ 4171 h 21600"/>
                <a:gd name="T26" fmla="*/ 16522 w 21600"/>
                <a:gd name="T27" fmla="*/ 17314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T24" t="T25" r="T26" b="T27"/>
              <a:pathLst>
                <a:path w="21600" h="21600" extrusionOk="0">
                  <a:moveTo>
                    <a:pt x="0" y="18014"/>
                  </a:moveTo>
                  <a:lnTo>
                    <a:pt x="0" y="2800"/>
                  </a:lnTo>
                  <a:lnTo>
                    <a:pt x="1645" y="2800"/>
                  </a:lnTo>
                  <a:lnTo>
                    <a:pt x="1645" y="1428"/>
                  </a:lnTo>
                  <a:lnTo>
                    <a:pt x="3468" y="1428"/>
                  </a:lnTo>
                  <a:lnTo>
                    <a:pt x="3468" y="0"/>
                  </a:lnTo>
                  <a:lnTo>
                    <a:pt x="21653" y="0"/>
                  </a:lnTo>
                  <a:lnTo>
                    <a:pt x="21653" y="18828"/>
                  </a:lnTo>
                  <a:lnTo>
                    <a:pt x="19954" y="18828"/>
                  </a:lnTo>
                  <a:lnTo>
                    <a:pt x="19954" y="20214"/>
                  </a:lnTo>
                  <a:lnTo>
                    <a:pt x="18256" y="20214"/>
                  </a:lnTo>
                  <a:lnTo>
                    <a:pt x="18256" y="21600"/>
                  </a:lnTo>
                  <a:lnTo>
                    <a:pt x="4434" y="21600"/>
                  </a:lnTo>
                  <a:lnTo>
                    <a:pt x="0" y="18014"/>
                  </a:lnTo>
                  <a:close/>
                </a:path>
                <a:path w="21600" h="21600" extrusionOk="0">
                  <a:moveTo>
                    <a:pt x="3486" y="1428"/>
                  </a:moveTo>
                  <a:lnTo>
                    <a:pt x="19954" y="1428"/>
                  </a:lnTo>
                  <a:lnTo>
                    <a:pt x="19954" y="20214"/>
                  </a:lnTo>
                  <a:lnTo>
                    <a:pt x="18256" y="20214"/>
                  </a:lnTo>
                  <a:lnTo>
                    <a:pt x="18256" y="2800"/>
                  </a:lnTo>
                  <a:lnTo>
                    <a:pt x="1645" y="2800"/>
                  </a:lnTo>
                  <a:lnTo>
                    <a:pt x="1645" y="1428"/>
                  </a:lnTo>
                  <a:lnTo>
                    <a:pt x="3486" y="1428"/>
                  </a:lnTo>
                  <a:close/>
                </a:path>
                <a:path w="21600" h="21600" extrusionOk="0">
                  <a:moveTo>
                    <a:pt x="0" y="18014"/>
                  </a:moveTo>
                  <a:lnTo>
                    <a:pt x="4434" y="18000"/>
                  </a:lnTo>
                  <a:lnTo>
                    <a:pt x="4434" y="21600"/>
                  </a:lnTo>
                  <a:lnTo>
                    <a:pt x="0" y="18014"/>
                  </a:lnTo>
                  <a:close/>
                </a:path>
              </a:pathLst>
            </a:custGeom>
            <a:solidFill>
              <a:srgbClr val="D8EBB3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592822" y="5785104"/>
              <a:ext cx="1709955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ja-JP" altLang="en-US" dirty="0"/>
                <a:t>紙（かみ、</a:t>
              </a:r>
              <a:r>
                <a:rPr lang="en-US" altLang="ja-JP" dirty="0"/>
                <a:t>kami</a:t>
              </a:r>
              <a:r>
                <a:rPr lang="ja-JP" altLang="en-US" dirty="0" smtClean="0"/>
                <a:t>）</a:t>
              </a:r>
              <a:r>
                <a:rPr lang="en-US" dirty="0"/>
                <a:t/>
              </a:r>
              <a:br>
                <a:rPr lang="en-US" dirty="0"/>
              </a:br>
              <a:r>
                <a:rPr lang="ja-JP" altLang="en-US" dirty="0" smtClean="0"/>
                <a:t>一</a:t>
              </a:r>
              <a:r>
                <a:rPr lang="ja-JP" altLang="en-US" dirty="0" smtClean="0">
                  <a:solidFill>
                    <a:srgbClr val="FF0000"/>
                  </a:solidFill>
                </a:rPr>
                <a:t>枚</a:t>
              </a:r>
              <a:r>
                <a:rPr lang="ja-JP" altLang="en-US" dirty="0" smtClean="0"/>
                <a:t>の紙</a:t>
              </a:r>
              <a:endParaRPr lang="en-US" altLang="ja-JP" dirty="0" smtClean="0"/>
            </a:p>
            <a:p>
              <a:r>
                <a:rPr lang="en-US" dirty="0" err="1" smtClean="0"/>
                <a:t>Ichimai</a:t>
              </a:r>
              <a:r>
                <a:rPr lang="en-US" dirty="0" smtClean="0"/>
                <a:t> no kami </a:t>
              </a:r>
              <a:endParaRPr lang="en-US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2957015" y="3962400"/>
            <a:ext cx="2483757" cy="2196686"/>
            <a:chOff x="2621507" y="4245510"/>
            <a:chExt cx="2483757" cy="2196686"/>
          </a:xfrm>
        </p:grpSpPr>
        <p:pic>
          <p:nvPicPr>
            <p:cNvPr id="7" name="Content Placeholder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71800" y="4245510"/>
              <a:ext cx="1905000" cy="1273356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2621507" y="5518866"/>
              <a:ext cx="2483757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ja-JP" altLang="en-US" dirty="0"/>
                <a:t>写真（しゃしん、</a:t>
              </a:r>
              <a:r>
                <a:rPr lang="en-US" altLang="ja-JP" dirty="0" err="1" smtClean="0"/>
                <a:t>syashin</a:t>
              </a:r>
              <a:r>
                <a:rPr lang="ja-JP" altLang="en-US" dirty="0" smtClean="0"/>
                <a:t>）</a:t>
              </a:r>
              <a:endParaRPr lang="en-US" altLang="ja-JP" dirty="0" smtClean="0"/>
            </a:p>
            <a:p>
              <a:r>
                <a:rPr lang="ja-JP" altLang="en-US" dirty="0" smtClean="0"/>
                <a:t>一</a:t>
              </a:r>
              <a:r>
                <a:rPr lang="ja-JP" altLang="en-US" dirty="0" smtClean="0">
                  <a:solidFill>
                    <a:srgbClr val="FF0000"/>
                  </a:solidFill>
                </a:rPr>
                <a:t>枚</a:t>
              </a:r>
              <a:r>
                <a:rPr lang="ja-JP" altLang="en-US" dirty="0" smtClean="0"/>
                <a:t>の写真</a:t>
              </a:r>
              <a:endParaRPr lang="en-US" altLang="ja-JP" dirty="0" smtClean="0"/>
            </a:p>
            <a:p>
              <a:r>
                <a:rPr lang="en-US" dirty="0" err="1" smtClean="0"/>
                <a:t>Ichimai</a:t>
              </a:r>
              <a:r>
                <a:rPr lang="en-US" dirty="0" smtClean="0"/>
                <a:t> no </a:t>
              </a:r>
              <a:r>
                <a:rPr lang="en-US" dirty="0" err="1" smtClean="0"/>
                <a:t>syasin</a:t>
              </a:r>
              <a:endParaRPr lang="en-US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6248400" y="3657600"/>
            <a:ext cx="2286000" cy="2533851"/>
            <a:chOff x="5638800" y="3992077"/>
            <a:chExt cx="2286000" cy="2533851"/>
          </a:xfrm>
        </p:grpSpPr>
        <p:pic>
          <p:nvPicPr>
            <p:cNvPr id="4101" name="Picture 5" descr="C:\Users\Jiajun\AppData\Local\Microsoft\Windows\INetCache\IE\ZFS690R3\fork-knife-and-plate[1]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38800" y="3992077"/>
              <a:ext cx="2286000" cy="17802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/>
            <p:cNvSpPr/>
            <p:nvPr/>
          </p:nvSpPr>
          <p:spPr>
            <a:xfrm>
              <a:off x="6096000" y="5602598"/>
              <a:ext cx="1598579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ja-JP" altLang="en-US" dirty="0"/>
                <a:t>皿（さら、</a:t>
              </a:r>
              <a:r>
                <a:rPr lang="en-US" altLang="ja-JP" dirty="0" err="1"/>
                <a:t>sara</a:t>
              </a:r>
              <a:r>
                <a:rPr lang="ja-JP" altLang="en-US" dirty="0" smtClean="0"/>
                <a:t>）</a:t>
              </a:r>
              <a:r>
                <a:rPr lang="en-US" altLang="ja-JP" dirty="0" smtClean="0"/>
                <a:t/>
              </a:r>
              <a:br>
                <a:rPr lang="en-US" altLang="ja-JP" dirty="0" smtClean="0"/>
              </a:br>
              <a:r>
                <a:rPr lang="ja-JP" altLang="en-US" dirty="0" smtClean="0"/>
                <a:t>一枚の皿</a:t>
              </a:r>
              <a:endParaRPr lang="en-US" altLang="ja-JP" dirty="0" smtClean="0"/>
            </a:p>
            <a:p>
              <a:r>
                <a:rPr lang="en-US" dirty="0" err="1" smtClean="0"/>
                <a:t>Ichimai</a:t>
              </a:r>
              <a:r>
                <a:rPr lang="en-US" dirty="0" smtClean="0"/>
                <a:t> no </a:t>
              </a:r>
              <a:r>
                <a:rPr lang="en-US" dirty="0" err="1" smtClean="0"/>
                <a:t>sara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274273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44562"/>
          </a:xfrm>
        </p:spPr>
        <p:txBody>
          <a:bodyPr/>
          <a:lstStyle/>
          <a:p>
            <a:r>
              <a:rPr lang="en-US" altLang="zh-CN" dirty="0"/>
              <a:t>Commonly</a:t>
            </a:r>
            <a:r>
              <a:rPr lang="en-US" dirty="0"/>
              <a:t> used counters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906963"/>
          </a:xfrm>
        </p:spPr>
        <p:txBody>
          <a:bodyPr/>
          <a:lstStyle/>
          <a:p>
            <a:r>
              <a:rPr lang="ja-JP" altLang="en-US" dirty="0" smtClean="0"/>
              <a:t>個</a:t>
            </a:r>
            <a:endParaRPr lang="en-US" altLang="ja-JP" dirty="0" smtClean="0"/>
          </a:p>
          <a:p>
            <a:pPr lvl="1"/>
            <a:r>
              <a:rPr lang="ja-JP" altLang="en-US" dirty="0" smtClean="0"/>
              <a:t>こ </a:t>
            </a:r>
            <a:r>
              <a:rPr lang="en-US" dirty="0" err="1"/>
              <a:t>ko</a:t>
            </a:r>
            <a:r>
              <a:rPr lang="en-US" dirty="0"/>
              <a:t> 	</a:t>
            </a:r>
            <a:r>
              <a:rPr lang="ja-JP" altLang="en-US" dirty="0"/>
              <a:t>	</a:t>
            </a:r>
            <a:endParaRPr lang="en-US" altLang="ja-JP" dirty="0" smtClean="0"/>
          </a:p>
          <a:p>
            <a:pPr lvl="1"/>
            <a:r>
              <a:rPr lang="en-US" dirty="0" smtClean="0"/>
              <a:t>General </a:t>
            </a:r>
            <a:r>
              <a:rPr lang="en-US" dirty="0"/>
              <a:t>measurement word, used when there is no specific counter. Implies that the item is small and/or </a:t>
            </a:r>
            <a:r>
              <a:rPr lang="en-US" dirty="0" smtClean="0"/>
              <a:t>round.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533400" y="4038600"/>
            <a:ext cx="1614545" cy="2098572"/>
            <a:chOff x="655813" y="4191000"/>
            <a:chExt cx="1614545" cy="2098572"/>
          </a:xfrm>
        </p:grpSpPr>
        <p:pic>
          <p:nvPicPr>
            <p:cNvPr id="5122" name="Picture 2" descr="C:\Users\Jiajun\AppData\Local\Microsoft\Windows\INetCache\IE\5E0DED7H\Apple-Green-4023-large[1]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4400" y="4191000"/>
              <a:ext cx="1219200" cy="14406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Rectangle 3"/>
            <p:cNvSpPr/>
            <p:nvPr/>
          </p:nvSpPr>
          <p:spPr>
            <a:xfrm>
              <a:off x="655813" y="5366242"/>
              <a:ext cx="1614545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ja-JP" altLang="en-US" dirty="0"/>
                <a:t>りんご（</a:t>
              </a:r>
              <a:r>
                <a:rPr lang="en-US" dirty="0" err="1" smtClean="0"/>
                <a:t>ringo</a:t>
              </a:r>
              <a:r>
                <a:rPr lang="en-US" dirty="0" smtClean="0"/>
                <a:t>）</a:t>
              </a:r>
            </a:p>
            <a:p>
              <a:r>
                <a:rPr lang="ja-JP" altLang="en-US" dirty="0" smtClean="0"/>
                <a:t>一</a:t>
              </a:r>
              <a:r>
                <a:rPr lang="ja-JP" altLang="en-US" dirty="0" smtClean="0">
                  <a:solidFill>
                    <a:srgbClr val="FF0000"/>
                  </a:solidFill>
                </a:rPr>
                <a:t>個</a:t>
              </a:r>
              <a:r>
                <a:rPr lang="ja-JP" altLang="en-US" dirty="0" smtClean="0"/>
                <a:t>のリンゴ</a:t>
              </a:r>
              <a:endParaRPr lang="en-US" altLang="ja-JP" dirty="0" smtClean="0"/>
            </a:p>
            <a:p>
              <a:r>
                <a:rPr lang="en-US" dirty="0" err="1" smtClean="0"/>
                <a:t>Ikko</a:t>
              </a:r>
              <a:r>
                <a:rPr lang="en-US" dirty="0" smtClean="0"/>
                <a:t> no </a:t>
              </a:r>
              <a:r>
                <a:rPr lang="en-US" dirty="0" err="1" smtClean="0"/>
                <a:t>ringo</a:t>
              </a:r>
              <a:endParaRPr lang="en-US" dirty="0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2910335" y="3886200"/>
            <a:ext cx="2530436" cy="2343944"/>
            <a:chOff x="2667000" y="4146796"/>
            <a:chExt cx="2530436" cy="2343944"/>
          </a:xfrm>
        </p:grpSpPr>
        <p:pic>
          <p:nvPicPr>
            <p:cNvPr id="5123" name="Picture 3" descr="C:\Users\Jiajun\AppData\Local\Microsoft\Windows\INetCache\IE\9G42YQSY\soap_19127_lg[1].gif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24200" y="4146796"/>
              <a:ext cx="1482470" cy="14041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angle 5"/>
            <p:cNvSpPr/>
            <p:nvPr/>
          </p:nvSpPr>
          <p:spPr>
            <a:xfrm>
              <a:off x="2667000" y="5567410"/>
              <a:ext cx="2530436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ja-JP" altLang="en-US" dirty="0"/>
                <a:t>石鹸（せっけん、</a:t>
              </a:r>
              <a:r>
                <a:rPr lang="en-US" altLang="ja-JP" dirty="0" err="1" smtClean="0"/>
                <a:t>sekken</a:t>
              </a:r>
              <a:r>
                <a:rPr lang="ja-JP" altLang="en-US" dirty="0" smtClean="0"/>
                <a:t>）</a:t>
              </a:r>
              <a:endParaRPr lang="en-US" altLang="ja-JP" dirty="0" smtClean="0"/>
            </a:p>
            <a:p>
              <a:r>
                <a:rPr lang="ja-JP" altLang="en-US" dirty="0" smtClean="0"/>
                <a:t>一</a:t>
              </a:r>
              <a:r>
                <a:rPr lang="ja-JP" altLang="en-US" dirty="0" smtClean="0">
                  <a:solidFill>
                    <a:srgbClr val="FF0000"/>
                  </a:solidFill>
                </a:rPr>
                <a:t>個</a:t>
              </a:r>
              <a:r>
                <a:rPr lang="ja-JP" altLang="en-US" dirty="0" smtClean="0"/>
                <a:t>の石鹸</a:t>
              </a:r>
              <a:endParaRPr lang="en-US" altLang="ja-JP" dirty="0" smtClean="0"/>
            </a:p>
            <a:p>
              <a:r>
                <a:rPr lang="en-US" dirty="0" err="1" smtClean="0"/>
                <a:t>Ikko</a:t>
              </a:r>
              <a:r>
                <a:rPr lang="en-US" dirty="0" smtClean="0"/>
                <a:t> no </a:t>
              </a:r>
              <a:r>
                <a:rPr lang="en-US" dirty="0" err="1" smtClean="0"/>
                <a:t>sekken</a:t>
              </a:r>
              <a:endParaRPr lang="en-US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6185794" y="3810000"/>
            <a:ext cx="2501006" cy="2329013"/>
            <a:chOff x="5638800" y="4329891"/>
            <a:chExt cx="2501006" cy="2329013"/>
          </a:xfrm>
        </p:grpSpPr>
        <p:pic>
          <p:nvPicPr>
            <p:cNvPr id="5124" name="Picture 4" descr="C:\Users\Jiajun\AppData\Local\Microsoft\Windows\INetCache\IE\ZFS690R3\cube-27988_640[1]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43600" y="4329891"/>
              <a:ext cx="1371600" cy="14320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/>
            <p:cNvSpPr/>
            <p:nvPr/>
          </p:nvSpPr>
          <p:spPr>
            <a:xfrm>
              <a:off x="5638800" y="5735574"/>
              <a:ext cx="2501006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ja-JP" altLang="en-US" dirty="0"/>
                <a:t>積み木</a:t>
              </a:r>
              <a:r>
                <a:rPr lang="en-US" altLang="ja-JP" dirty="0"/>
                <a:t>(</a:t>
              </a:r>
              <a:r>
                <a:rPr lang="ja-JP" altLang="en-US" dirty="0"/>
                <a:t>つみき、</a:t>
              </a:r>
              <a:r>
                <a:rPr lang="en-US" altLang="ja-JP" dirty="0" err="1"/>
                <a:t>tsumiki</a:t>
              </a:r>
              <a:r>
                <a:rPr lang="en-US" altLang="ja-JP" dirty="0" smtClean="0"/>
                <a:t>)</a:t>
              </a:r>
              <a:endParaRPr lang="en-US" altLang="ja-JP" dirty="0"/>
            </a:p>
            <a:p>
              <a:r>
                <a:rPr lang="ja-JP" altLang="en-US" dirty="0" smtClean="0"/>
                <a:t>一</a:t>
              </a:r>
              <a:r>
                <a:rPr lang="ja-JP" altLang="en-US" dirty="0" smtClean="0">
                  <a:solidFill>
                    <a:srgbClr val="FF0000"/>
                  </a:solidFill>
                </a:rPr>
                <a:t>個</a:t>
              </a:r>
              <a:r>
                <a:rPr lang="ja-JP" altLang="en-US" dirty="0" smtClean="0"/>
                <a:t>の積み木</a:t>
              </a:r>
              <a:endParaRPr lang="en-US" altLang="ja-JP" dirty="0" smtClean="0"/>
            </a:p>
            <a:p>
              <a:r>
                <a:rPr lang="en-US" dirty="0" err="1" smtClean="0"/>
                <a:t>Ikko</a:t>
              </a:r>
              <a:r>
                <a:rPr lang="en-US" dirty="0" smtClean="0"/>
                <a:t> no </a:t>
              </a:r>
              <a:r>
                <a:rPr lang="en-US" dirty="0" err="1" smtClean="0"/>
                <a:t>tsumiki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082057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Commonly</a:t>
            </a:r>
            <a:r>
              <a:rPr lang="en-US" dirty="0"/>
              <a:t> used counters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906963"/>
          </a:xfrm>
        </p:spPr>
        <p:txBody>
          <a:bodyPr>
            <a:normAutofit/>
          </a:bodyPr>
          <a:lstStyle/>
          <a:p>
            <a:r>
              <a:rPr lang="ja-JP" altLang="en-US" sz="1800" dirty="0"/>
              <a:t>匹 </a:t>
            </a:r>
            <a:r>
              <a:rPr lang="en-US" altLang="ja-JP" sz="1800" dirty="0"/>
              <a:t>(</a:t>
            </a:r>
            <a:r>
              <a:rPr lang="ja-JP" altLang="en-US" sz="1800" dirty="0"/>
              <a:t>ひき </a:t>
            </a:r>
            <a:r>
              <a:rPr lang="en-US" sz="1800" dirty="0" err="1"/>
              <a:t>hiki</a:t>
            </a:r>
            <a:r>
              <a:rPr lang="en-US" sz="1800" dirty="0"/>
              <a:t>, </a:t>
            </a:r>
            <a:r>
              <a:rPr lang="ja-JP" altLang="en-US" sz="1800" dirty="0"/>
              <a:t>ぴき </a:t>
            </a:r>
            <a:r>
              <a:rPr lang="en-US" sz="1800" dirty="0" err="1"/>
              <a:t>piki</a:t>
            </a:r>
            <a:r>
              <a:rPr lang="en-US" sz="1800" dirty="0"/>
              <a:t>, </a:t>
            </a:r>
            <a:r>
              <a:rPr lang="ja-JP" altLang="en-US" sz="1800" dirty="0"/>
              <a:t>びき </a:t>
            </a:r>
            <a:r>
              <a:rPr lang="en-US" sz="1800" dirty="0" err="1"/>
              <a:t>biki</a:t>
            </a:r>
            <a:r>
              <a:rPr lang="en-US" sz="1800" dirty="0"/>
              <a:t>): </a:t>
            </a:r>
            <a:r>
              <a:rPr lang="en-US" sz="1800" u="sng" dirty="0">
                <a:solidFill>
                  <a:srgbClr val="FF0000"/>
                </a:solidFill>
              </a:rPr>
              <a:t>Small animals</a:t>
            </a:r>
            <a:r>
              <a:rPr lang="en-US" sz="1800" dirty="0"/>
              <a:t>, insects, fish, reptiles, amphibians, </a:t>
            </a:r>
            <a:r>
              <a:rPr lang="en-US" sz="1800" dirty="0" err="1"/>
              <a:t>oni</a:t>
            </a:r>
            <a:r>
              <a:rPr lang="en-US" sz="1800" dirty="0"/>
              <a:t> (demons/ogres</a:t>
            </a:r>
            <a:r>
              <a:rPr lang="en-US" sz="1800" dirty="0" smtClean="0"/>
              <a:t>)</a:t>
            </a:r>
          </a:p>
          <a:p>
            <a:r>
              <a:rPr lang="ja-JP" altLang="en-US" sz="1800" dirty="0"/>
              <a:t>本</a:t>
            </a:r>
            <a:r>
              <a:rPr lang="en-US" altLang="ja-JP" sz="1800" dirty="0"/>
              <a:t>(</a:t>
            </a:r>
            <a:r>
              <a:rPr lang="ja-JP" altLang="en-US" sz="1800" dirty="0"/>
              <a:t>ほん </a:t>
            </a:r>
            <a:r>
              <a:rPr lang="en-US" sz="1800" dirty="0"/>
              <a:t>hon, </a:t>
            </a:r>
            <a:r>
              <a:rPr lang="ja-JP" altLang="en-US" sz="1800" dirty="0"/>
              <a:t>ぽん </a:t>
            </a:r>
            <a:r>
              <a:rPr lang="en-US" sz="1800" dirty="0" err="1"/>
              <a:t>pon</a:t>
            </a:r>
            <a:r>
              <a:rPr lang="en-US" sz="1800" dirty="0"/>
              <a:t>, </a:t>
            </a:r>
            <a:r>
              <a:rPr lang="ja-JP" altLang="en-US" sz="1800" dirty="0"/>
              <a:t>ぼん </a:t>
            </a:r>
            <a:r>
              <a:rPr lang="en-US" sz="1800" dirty="0"/>
              <a:t>bon): </a:t>
            </a:r>
            <a:r>
              <a:rPr lang="en-US" sz="1800" u="sng" dirty="0">
                <a:solidFill>
                  <a:srgbClr val="FF0000"/>
                </a:solidFill>
              </a:rPr>
              <a:t>Long, thin objects</a:t>
            </a:r>
            <a:r>
              <a:rPr lang="en-US" sz="1800" dirty="0"/>
              <a:t>: rivers, roads, train tracks, ties, pencils, bottles, guitars; also, metaphorically, telephone calls, train or bus routes, movies, points or bounds in sports events. </a:t>
            </a:r>
            <a:endParaRPr lang="en-US" sz="1800" dirty="0" smtClean="0"/>
          </a:p>
          <a:p>
            <a:r>
              <a:rPr lang="ja-JP" altLang="en-US" sz="1800" dirty="0"/>
              <a:t>枚</a:t>
            </a:r>
            <a:r>
              <a:rPr lang="en-US" altLang="ja-JP" sz="1800" dirty="0"/>
              <a:t>(</a:t>
            </a:r>
            <a:r>
              <a:rPr lang="ja-JP" altLang="en-US" sz="1800" dirty="0"/>
              <a:t>まい </a:t>
            </a:r>
            <a:r>
              <a:rPr lang="en-US" sz="1800" dirty="0" err="1"/>
              <a:t>mai</a:t>
            </a:r>
            <a:r>
              <a:rPr lang="en-US" sz="1800" dirty="0"/>
              <a:t>): </a:t>
            </a:r>
            <a:r>
              <a:rPr lang="en-US" sz="1800" u="sng" dirty="0">
                <a:solidFill>
                  <a:srgbClr val="FF0000"/>
                </a:solidFill>
              </a:rPr>
              <a:t>Thin, flat objects</a:t>
            </a:r>
            <a:r>
              <a:rPr lang="en-US" sz="1800" dirty="0"/>
              <a:t>: sheets of paper, photographs, plates, articles of </a:t>
            </a:r>
            <a:r>
              <a:rPr lang="en-US" sz="1800" dirty="0" smtClean="0"/>
              <a:t>clothing</a:t>
            </a:r>
          </a:p>
          <a:p>
            <a:r>
              <a:rPr lang="ja-JP" altLang="en-US" sz="1800" dirty="0"/>
              <a:t>個</a:t>
            </a:r>
            <a:r>
              <a:rPr lang="en-US" altLang="ja-JP" sz="1800" dirty="0"/>
              <a:t>(</a:t>
            </a:r>
            <a:r>
              <a:rPr lang="ja-JP" altLang="en-US" sz="1800" dirty="0"/>
              <a:t>こ </a:t>
            </a:r>
            <a:r>
              <a:rPr lang="en-US" sz="1800" dirty="0" err="1"/>
              <a:t>ko</a:t>
            </a:r>
            <a:r>
              <a:rPr lang="en-US" sz="1800" dirty="0"/>
              <a:t>): General measurement word, used when there is no specific counter. Implies that the item is </a:t>
            </a:r>
            <a:r>
              <a:rPr lang="en-US" sz="1800" u="sng" dirty="0">
                <a:solidFill>
                  <a:srgbClr val="FF0000"/>
                </a:solidFill>
              </a:rPr>
              <a:t>small and/or round</a:t>
            </a:r>
            <a:r>
              <a:rPr lang="en-US" sz="1800" dirty="0"/>
              <a:t>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grpSp>
        <p:nvGrpSpPr>
          <p:cNvPr id="10" name="Group 9"/>
          <p:cNvGrpSpPr/>
          <p:nvPr/>
        </p:nvGrpSpPr>
        <p:grpSpPr>
          <a:xfrm>
            <a:off x="2133600" y="4191000"/>
            <a:ext cx="4572000" cy="2058888"/>
            <a:chOff x="2133600" y="4191000"/>
            <a:chExt cx="4572000" cy="2058888"/>
          </a:xfrm>
        </p:grpSpPr>
        <p:sp>
          <p:nvSpPr>
            <p:cNvPr id="4" name="Rectangle 3"/>
            <p:cNvSpPr/>
            <p:nvPr/>
          </p:nvSpPr>
          <p:spPr>
            <a:xfrm>
              <a:off x="2133600" y="4648200"/>
              <a:ext cx="4572000" cy="707886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sz="2000" dirty="0"/>
                <a:t>Each counter summarizes the most common features of one group of items. </a:t>
              </a:r>
            </a:p>
          </p:txBody>
        </p:sp>
        <p:sp>
          <p:nvSpPr>
            <p:cNvPr id="5" name="Down Arrow 4"/>
            <p:cNvSpPr/>
            <p:nvPr/>
          </p:nvSpPr>
          <p:spPr>
            <a:xfrm>
              <a:off x="3886200" y="4191000"/>
              <a:ext cx="228600" cy="38100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3276600" y="5726668"/>
              <a:ext cx="1761052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800" b="1" dirty="0"/>
                <a:t>Group ID</a:t>
              </a:r>
            </a:p>
          </p:txBody>
        </p:sp>
        <p:sp>
          <p:nvSpPr>
            <p:cNvPr id="7" name="Down Arrow 6"/>
            <p:cNvSpPr/>
            <p:nvPr/>
          </p:nvSpPr>
          <p:spPr>
            <a:xfrm>
              <a:off x="3886200" y="5410200"/>
              <a:ext cx="228600" cy="38100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41009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146" name="Picture 2" descr="C:\Users\Jiajun\Desktop\20160202_12484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144"/>
            <a:ext cx="9144000" cy="6848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3046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4873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How many ducks?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1480" y="5105400"/>
            <a:ext cx="8229600" cy="1524000"/>
          </a:xfrm>
        </p:spPr>
        <p:txBody>
          <a:bodyPr>
            <a:normAutofit fontScale="85000" lnSpcReduction="20000"/>
          </a:bodyPr>
          <a:lstStyle/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dirty="0"/>
              <a:t>Number + </a:t>
            </a:r>
            <a:r>
              <a:rPr lang="en-US" dirty="0">
                <a:solidFill>
                  <a:srgbClr val="FF0000"/>
                </a:solidFill>
              </a:rPr>
              <a:t>counter</a:t>
            </a:r>
            <a:r>
              <a:rPr lang="en-US" dirty="0"/>
              <a:t> + </a:t>
            </a:r>
            <a:r>
              <a:rPr lang="ja-JP" altLang="en-US" dirty="0"/>
              <a:t>の</a:t>
            </a:r>
            <a:r>
              <a:rPr lang="en-US" altLang="ja-JP" dirty="0"/>
              <a:t> + </a:t>
            </a:r>
            <a:r>
              <a:rPr lang="en-US" dirty="0">
                <a:solidFill>
                  <a:srgbClr val="7030A0"/>
                </a:solidFill>
              </a:rPr>
              <a:t>Noun</a:t>
            </a:r>
          </a:p>
          <a:p>
            <a:r>
              <a:rPr lang="ja-JP" altLang="en-US" sz="4200" dirty="0" smtClean="0"/>
              <a:t>十二</a:t>
            </a:r>
            <a:r>
              <a:rPr lang="ja-JP" altLang="en-US" sz="4200" dirty="0" smtClean="0">
                <a:solidFill>
                  <a:srgbClr val="FF0000"/>
                </a:solidFill>
              </a:rPr>
              <a:t>匹</a:t>
            </a:r>
            <a:r>
              <a:rPr lang="ja-JP" altLang="en-US" sz="4200" dirty="0" smtClean="0"/>
              <a:t>の鴨（</a:t>
            </a:r>
            <a:r>
              <a:rPr lang="en-US" sz="4200" dirty="0" smtClean="0"/>
              <a:t>12 ducks</a:t>
            </a:r>
            <a:r>
              <a:rPr lang="ja-JP" altLang="en-US" sz="4200" dirty="0" smtClean="0"/>
              <a:t>）</a:t>
            </a:r>
            <a:endParaRPr lang="en-US" altLang="ja-JP" sz="4200" dirty="0"/>
          </a:p>
          <a:p>
            <a:r>
              <a:rPr lang="en-US" altLang="ja-JP" sz="4200" dirty="0" err="1" smtClean="0"/>
              <a:t>Jyuunihiki</a:t>
            </a:r>
            <a:r>
              <a:rPr lang="en-US" altLang="ja-JP" sz="4200" dirty="0" smtClean="0"/>
              <a:t> no </a:t>
            </a:r>
            <a:r>
              <a:rPr lang="en-US" altLang="ja-JP" sz="4200" dirty="0" err="1" smtClean="0"/>
              <a:t>kamo</a:t>
            </a:r>
            <a:endParaRPr lang="en-US" altLang="ja-JP" sz="4200" dirty="0" smtClean="0"/>
          </a:p>
        </p:txBody>
      </p:sp>
      <p:pic>
        <p:nvPicPr>
          <p:cNvPr id="6146" name="Picture 2" descr="C:\Users\Jiajun\Desktop\20160202_12484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533400"/>
            <a:ext cx="7696200" cy="4329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5003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4873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How many big trees?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105400"/>
            <a:ext cx="8229600" cy="1554163"/>
          </a:xfrm>
        </p:spPr>
        <p:txBody>
          <a:bodyPr>
            <a:normAutofit fontScale="85000" lnSpcReduction="20000"/>
          </a:bodyPr>
          <a:lstStyle/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dirty="0"/>
              <a:t>Number + </a:t>
            </a:r>
            <a:r>
              <a:rPr lang="en-US" dirty="0">
                <a:solidFill>
                  <a:srgbClr val="FF0000"/>
                </a:solidFill>
              </a:rPr>
              <a:t>counter</a:t>
            </a:r>
            <a:r>
              <a:rPr lang="en-US" dirty="0"/>
              <a:t> + </a:t>
            </a:r>
            <a:r>
              <a:rPr lang="ja-JP" altLang="en-US" dirty="0"/>
              <a:t>の</a:t>
            </a:r>
            <a:r>
              <a:rPr lang="en-US" altLang="ja-JP" dirty="0"/>
              <a:t> + </a:t>
            </a:r>
            <a:r>
              <a:rPr lang="en-US" dirty="0">
                <a:solidFill>
                  <a:srgbClr val="7030A0"/>
                </a:solidFill>
              </a:rPr>
              <a:t>Noun</a:t>
            </a:r>
          </a:p>
          <a:p>
            <a:r>
              <a:rPr lang="ja-JP" altLang="en-US" sz="4200" dirty="0"/>
              <a:t>三</a:t>
            </a:r>
            <a:r>
              <a:rPr lang="ja-JP" altLang="en-US" sz="4200" dirty="0">
                <a:solidFill>
                  <a:srgbClr val="FF0000"/>
                </a:solidFill>
              </a:rPr>
              <a:t>本</a:t>
            </a:r>
            <a:r>
              <a:rPr lang="ja-JP" altLang="en-US" sz="4200" dirty="0" smtClean="0"/>
              <a:t>の大きな木（</a:t>
            </a:r>
            <a:r>
              <a:rPr lang="en-US" sz="4200" dirty="0" smtClean="0"/>
              <a:t>3 big trees</a:t>
            </a:r>
            <a:r>
              <a:rPr lang="ja-JP" altLang="en-US" sz="4200" dirty="0" smtClean="0"/>
              <a:t>）</a:t>
            </a:r>
            <a:endParaRPr lang="en-US" altLang="ja-JP" sz="4200" dirty="0" smtClean="0"/>
          </a:p>
          <a:p>
            <a:r>
              <a:rPr lang="en-US" sz="4200" dirty="0" err="1" smtClean="0"/>
              <a:t>Sanbon</a:t>
            </a:r>
            <a:r>
              <a:rPr lang="en-US" sz="4200" dirty="0" smtClean="0"/>
              <a:t> no </a:t>
            </a:r>
            <a:r>
              <a:rPr lang="en-US" sz="4200" dirty="0" err="1" smtClean="0"/>
              <a:t>ookina</a:t>
            </a:r>
            <a:r>
              <a:rPr lang="en-US" sz="4200" dirty="0" smtClean="0"/>
              <a:t> </a:t>
            </a:r>
            <a:r>
              <a:rPr lang="en-US" sz="4200" dirty="0" err="1" smtClean="0"/>
              <a:t>ki</a:t>
            </a:r>
            <a:endParaRPr lang="en-US" sz="4200" dirty="0"/>
          </a:p>
        </p:txBody>
      </p:sp>
      <p:pic>
        <p:nvPicPr>
          <p:cNvPr id="6146" name="Picture 2" descr="C:\Users\Jiajun\Desktop\20160202_12484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609600"/>
            <a:ext cx="7696200" cy="4329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4292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4873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How many branches do you see?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953000"/>
            <a:ext cx="8229600" cy="1752599"/>
          </a:xfrm>
        </p:spPr>
        <p:txBody>
          <a:bodyPr>
            <a:normAutofit fontScale="77500" lnSpcReduction="20000"/>
          </a:bodyPr>
          <a:lstStyle/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dirty="0"/>
              <a:t>Number + </a:t>
            </a:r>
            <a:r>
              <a:rPr lang="en-US" dirty="0">
                <a:solidFill>
                  <a:srgbClr val="FF0000"/>
                </a:solidFill>
              </a:rPr>
              <a:t>counter</a:t>
            </a:r>
            <a:r>
              <a:rPr lang="en-US" dirty="0"/>
              <a:t> + </a:t>
            </a:r>
            <a:r>
              <a:rPr lang="ja-JP" altLang="en-US" dirty="0"/>
              <a:t>の</a:t>
            </a:r>
            <a:r>
              <a:rPr lang="en-US" altLang="ja-JP" dirty="0"/>
              <a:t> + </a:t>
            </a:r>
            <a:r>
              <a:rPr lang="en-US" dirty="0" smtClean="0">
                <a:solidFill>
                  <a:srgbClr val="7030A0"/>
                </a:solidFill>
              </a:rPr>
              <a:t>Noun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dirty="0" smtClean="0"/>
              <a:t>5 branches (You did not tell me what kind of counter for branches</a:t>
            </a:r>
            <a:endParaRPr lang="en-US" dirty="0">
              <a:solidFill>
                <a:srgbClr val="7030A0"/>
              </a:solidFill>
            </a:endParaRPr>
          </a:p>
          <a:p>
            <a:r>
              <a:rPr lang="en-US" altLang="ja-JP" sz="4200" dirty="0" smtClean="0"/>
              <a:t>Branch</a:t>
            </a:r>
            <a:r>
              <a:rPr lang="ja-JP" altLang="en-US" sz="4200" dirty="0" smtClean="0"/>
              <a:t>：</a:t>
            </a:r>
            <a:r>
              <a:rPr lang="en-US" altLang="ja-JP" sz="4200" dirty="0" smtClean="0"/>
              <a:t> long and thin</a:t>
            </a:r>
            <a:r>
              <a:rPr lang="ja-JP" altLang="en-US" sz="4200" dirty="0" smtClean="0"/>
              <a:t>　</a:t>
            </a:r>
            <a:r>
              <a:rPr lang="en-US" altLang="ja-JP" sz="4200" dirty="0" smtClean="0"/>
              <a:t>---- </a:t>
            </a:r>
            <a:r>
              <a:rPr lang="ja-JP" altLang="en-US" sz="4200" dirty="0" smtClean="0"/>
              <a:t>本</a:t>
            </a:r>
            <a:r>
              <a:rPr lang="en-US" altLang="ja-JP" sz="4200" dirty="0" smtClean="0"/>
              <a:t>(hon)</a:t>
            </a:r>
          </a:p>
          <a:p>
            <a:r>
              <a:rPr lang="ja-JP" altLang="en-US" sz="4200" dirty="0" smtClean="0"/>
              <a:t>五</a:t>
            </a:r>
            <a:r>
              <a:rPr lang="ja-JP" altLang="en-US" sz="4200" dirty="0" smtClean="0">
                <a:solidFill>
                  <a:srgbClr val="FF0000"/>
                </a:solidFill>
              </a:rPr>
              <a:t>本</a:t>
            </a:r>
            <a:r>
              <a:rPr lang="ja-JP" altLang="en-US" sz="4200" dirty="0" smtClean="0"/>
              <a:t>の枝 </a:t>
            </a:r>
            <a:r>
              <a:rPr lang="en-US" altLang="ja-JP" sz="4200" dirty="0" smtClean="0"/>
              <a:t>(</a:t>
            </a:r>
            <a:r>
              <a:rPr lang="en-US" altLang="ja-JP" sz="4200" dirty="0" err="1" smtClean="0"/>
              <a:t>gohon</a:t>
            </a:r>
            <a:r>
              <a:rPr lang="en-US" altLang="ja-JP" sz="4200" dirty="0" smtClean="0"/>
              <a:t> no </a:t>
            </a:r>
            <a:r>
              <a:rPr lang="en-US" altLang="ja-JP" sz="4200" dirty="0" err="1" smtClean="0"/>
              <a:t>eda</a:t>
            </a:r>
            <a:r>
              <a:rPr lang="en-US" altLang="ja-JP" sz="4200" dirty="0" smtClean="0"/>
              <a:t>)</a:t>
            </a:r>
            <a:endParaRPr lang="en-US" sz="4200" dirty="0"/>
          </a:p>
        </p:txBody>
      </p:sp>
      <p:grpSp>
        <p:nvGrpSpPr>
          <p:cNvPr id="7" name="Group 6"/>
          <p:cNvGrpSpPr/>
          <p:nvPr/>
        </p:nvGrpSpPr>
        <p:grpSpPr>
          <a:xfrm>
            <a:off x="914400" y="533400"/>
            <a:ext cx="7696200" cy="4329113"/>
            <a:chOff x="914400" y="776287"/>
            <a:chExt cx="7696200" cy="4329113"/>
          </a:xfrm>
        </p:grpSpPr>
        <p:pic>
          <p:nvPicPr>
            <p:cNvPr id="6146" name="Picture 2" descr="C:\Users\Jiajun\Desktop\20160202_124842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4400" y="776287"/>
              <a:ext cx="7696200" cy="43291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Down Arrow 5"/>
            <p:cNvSpPr/>
            <p:nvPr/>
          </p:nvSpPr>
          <p:spPr>
            <a:xfrm rot="7976580">
              <a:off x="3248050" y="1600236"/>
              <a:ext cx="517465" cy="1188243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</p:grpSp>
      <p:pic>
        <p:nvPicPr>
          <p:cNvPr id="7170" name="Picture 2" descr="C:\Users\Jiajun\AppData\Local\Microsoft\Windows\INetCache\IE\ZFS690R3\1024px-Oxygen480-emotes-face-sad.svg[1]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800" y="5181600"/>
            <a:ext cx="5334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8050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487362"/>
          </a:xfrm>
        </p:spPr>
        <p:txBody>
          <a:bodyPr>
            <a:normAutofit fontScale="90000"/>
          </a:bodyPr>
          <a:lstStyle/>
          <a:p>
            <a:r>
              <a:rPr lang="en-US" altLang="ja-JP" dirty="0"/>
              <a:t>There is a </a:t>
            </a:r>
            <a:r>
              <a:rPr lang="en-US" altLang="ja-JP" dirty="0" smtClean="0"/>
              <a:t>road!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953000"/>
            <a:ext cx="8229600" cy="1752599"/>
          </a:xfrm>
        </p:spPr>
        <p:txBody>
          <a:bodyPr>
            <a:normAutofit fontScale="77500" lnSpcReduction="20000"/>
          </a:bodyPr>
          <a:lstStyle/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dirty="0"/>
              <a:t>Number + </a:t>
            </a:r>
            <a:r>
              <a:rPr lang="en-US" dirty="0">
                <a:solidFill>
                  <a:srgbClr val="FF0000"/>
                </a:solidFill>
              </a:rPr>
              <a:t>counter</a:t>
            </a:r>
            <a:r>
              <a:rPr lang="en-US" dirty="0"/>
              <a:t> + </a:t>
            </a:r>
            <a:r>
              <a:rPr lang="ja-JP" altLang="en-US" dirty="0"/>
              <a:t>の</a:t>
            </a:r>
            <a:r>
              <a:rPr lang="en-US" altLang="ja-JP" dirty="0"/>
              <a:t> + </a:t>
            </a:r>
            <a:r>
              <a:rPr lang="en-US" dirty="0" smtClean="0">
                <a:solidFill>
                  <a:srgbClr val="7030A0"/>
                </a:solidFill>
              </a:rPr>
              <a:t>Noun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dirty="0" smtClean="0"/>
              <a:t>a road 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altLang="ja-JP" sz="4200" dirty="0" smtClean="0"/>
              <a:t>Road: long and thin</a:t>
            </a:r>
            <a:r>
              <a:rPr lang="ja-JP" altLang="en-US" sz="4200" dirty="0" smtClean="0"/>
              <a:t>　</a:t>
            </a:r>
            <a:r>
              <a:rPr lang="en-US" altLang="ja-JP" sz="4200" dirty="0" smtClean="0"/>
              <a:t>---- </a:t>
            </a:r>
            <a:r>
              <a:rPr lang="ja-JP" altLang="en-US" sz="4200" dirty="0" smtClean="0"/>
              <a:t>本 </a:t>
            </a:r>
            <a:r>
              <a:rPr lang="en-US" altLang="ja-JP" sz="4200" dirty="0" smtClean="0"/>
              <a:t>(hon)</a:t>
            </a:r>
          </a:p>
          <a:p>
            <a:r>
              <a:rPr lang="ja-JP" altLang="en-US" sz="4200" dirty="0" smtClean="0"/>
              <a:t>一</a:t>
            </a:r>
            <a:r>
              <a:rPr lang="ja-JP" altLang="en-US" sz="4200" dirty="0" smtClean="0">
                <a:solidFill>
                  <a:srgbClr val="FF0000"/>
                </a:solidFill>
              </a:rPr>
              <a:t>本</a:t>
            </a:r>
            <a:r>
              <a:rPr lang="ja-JP" altLang="en-US" sz="4200" dirty="0" smtClean="0"/>
              <a:t>の道 </a:t>
            </a:r>
            <a:r>
              <a:rPr lang="en-US" altLang="ja-JP" sz="4200" dirty="0" smtClean="0"/>
              <a:t>(</a:t>
            </a:r>
            <a:r>
              <a:rPr lang="en-US" altLang="ja-JP" sz="4200" dirty="0" err="1" smtClean="0"/>
              <a:t>ippon</a:t>
            </a:r>
            <a:r>
              <a:rPr lang="en-US" altLang="ja-JP" sz="4200" dirty="0" smtClean="0"/>
              <a:t> no </a:t>
            </a:r>
            <a:r>
              <a:rPr lang="en-US" altLang="ja-JP" sz="4200" dirty="0" err="1" smtClean="0"/>
              <a:t>michi</a:t>
            </a:r>
            <a:r>
              <a:rPr lang="en-US" altLang="ja-JP" sz="4200" dirty="0" smtClean="0"/>
              <a:t>)</a:t>
            </a:r>
            <a:endParaRPr lang="en-US" sz="4200" dirty="0"/>
          </a:p>
        </p:txBody>
      </p:sp>
      <p:pic>
        <p:nvPicPr>
          <p:cNvPr id="6146" name="Picture 2" descr="C:\Users\Jiajun\Desktop\20160202_12484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505969"/>
            <a:ext cx="7696200" cy="4329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3583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487362"/>
          </a:xfrm>
        </p:spPr>
        <p:txBody>
          <a:bodyPr>
            <a:normAutofit fontScale="90000"/>
          </a:bodyPr>
          <a:lstStyle/>
          <a:p>
            <a:r>
              <a:rPr lang="en-US" altLang="ja-JP" dirty="0"/>
              <a:t>There is a bridge!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953000"/>
            <a:ext cx="8229600" cy="1752599"/>
          </a:xfrm>
        </p:spPr>
        <p:txBody>
          <a:bodyPr>
            <a:normAutofit fontScale="77500" lnSpcReduction="20000"/>
          </a:bodyPr>
          <a:lstStyle/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dirty="0"/>
              <a:t>Number + counter + </a:t>
            </a:r>
            <a:r>
              <a:rPr lang="ja-JP" altLang="en-US" dirty="0"/>
              <a:t>の</a:t>
            </a:r>
            <a:r>
              <a:rPr lang="en-US" altLang="ja-JP" dirty="0"/>
              <a:t> + </a:t>
            </a:r>
            <a:r>
              <a:rPr lang="en-US" dirty="0" smtClean="0">
                <a:solidFill>
                  <a:srgbClr val="7030A0"/>
                </a:solidFill>
              </a:rPr>
              <a:t>Noun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dirty="0" smtClean="0"/>
              <a:t>a bridge (You did not tell me what kind of counter for branches</a:t>
            </a:r>
            <a:endParaRPr lang="en-US" dirty="0">
              <a:solidFill>
                <a:srgbClr val="7030A0"/>
              </a:solidFill>
            </a:endParaRPr>
          </a:p>
          <a:p>
            <a:r>
              <a:rPr lang="en-US" altLang="ja-JP" sz="4200" dirty="0" smtClean="0"/>
              <a:t>bridge</a:t>
            </a:r>
            <a:r>
              <a:rPr lang="ja-JP" altLang="en-US" sz="4200" dirty="0" smtClean="0"/>
              <a:t>：</a:t>
            </a:r>
            <a:r>
              <a:rPr lang="en-US" altLang="ja-JP" sz="4200" dirty="0" smtClean="0"/>
              <a:t> long and thin</a:t>
            </a:r>
            <a:r>
              <a:rPr lang="ja-JP" altLang="en-US" sz="4200" dirty="0" smtClean="0"/>
              <a:t>　</a:t>
            </a:r>
            <a:r>
              <a:rPr lang="en-US" altLang="ja-JP" sz="4200" dirty="0" smtClean="0"/>
              <a:t>---- </a:t>
            </a:r>
            <a:r>
              <a:rPr lang="ja-JP" altLang="en-US" sz="4200" dirty="0" smtClean="0"/>
              <a:t>本 </a:t>
            </a:r>
            <a:r>
              <a:rPr lang="en-US" altLang="ja-JP" sz="4200" dirty="0" smtClean="0"/>
              <a:t>(hon)</a:t>
            </a:r>
          </a:p>
          <a:p>
            <a:r>
              <a:rPr lang="ja-JP" altLang="en-US" sz="4200" dirty="0" smtClean="0"/>
              <a:t>一</a:t>
            </a:r>
            <a:r>
              <a:rPr lang="ja-JP" altLang="en-US" sz="4200" dirty="0" smtClean="0">
                <a:solidFill>
                  <a:srgbClr val="FF0000"/>
                </a:solidFill>
              </a:rPr>
              <a:t>本</a:t>
            </a:r>
            <a:r>
              <a:rPr lang="ja-JP" altLang="en-US" sz="4200" dirty="0" smtClean="0"/>
              <a:t>の橋 </a:t>
            </a:r>
            <a:r>
              <a:rPr lang="en-US" altLang="ja-JP" sz="4200" dirty="0" smtClean="0"/>
              <a:t>(</a:t>
            </a:r>
            <a:r>
              <a:rPr lang="en-US" altLang="ja-JP" sz="4200" dirty="0" err="1" smtClean="0"/>
              <a:t>ippon</a:t>
            </a:r>
            <a:r>
              <a:rPr lang="en-US" altLang="ja-JP" sz="4200" dirty="0" smtClean="0"/>
              <a:t> no </a:t>
            </a:r>
            <a:r>
              <a:rPr lang="en-US" altLang="ja-JP" sz="4200" dirty="0" err="1" smtClean="0"/>
              <a:t>hashi</a:t>
            </a:r>
            <a:r>
              <a:rPr lang="en-US" altLang="ja-JP" sz="4200" dirty="0" smtClean="0"/>
              <a:t>)</a:t>
            </a:r>
            <a:endParaRPr lang="en-US" sz="4200" dirty="0"/>
          </a:p>
        </p:txBody>
      </p:sp>
      <p:pic>
        <p:nvPicPr>
          <p:cNvPr id="6146" name="Picture 2" descr="C:\Users\Jiajun\Desktop\20160202_12484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505969"/>
            <a:ext cx="7696200" cy="4329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C:\Users\Jiajun\AppData\Local\Microsoft\Windows\INetCache\IE\ZFS690R3\1024px-Oxygen480-emotes-face-sad.svg[1]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800" y="5181600"/>
            <a:ext cx="5334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1683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Grammar</a:t>
            </a:r>
          </a:p>
          <a:p>
            <a:r>
              <a:rPr lang="en-US" dirty="0"/>
              <a:t>Numbers</a:t>
            </a:r>
          </a:p>
          <a:p>
            <a:r>
              <a:rPr lang="en-US" dirty="0"/>
              <a:t>Counters</a:t>
            </a:r>
          </a:p>
          <a:p>
            <a:r>
              <a:rPr lang="en-US" dirty="0"/>
              <a:t>Commonly used counters</a:t>
            </a:r>
          </a:p>
          <a:p>
            <a:r>
              <a:rPr lang="en-US" dirty="0"/>
              <a:t>How to count people</a:t>
            </a:r>
          </a:p>
          <a:p>
            <a:r>
              <a:rPr lang="en-US" dirty="0"/>
              <a:t>Traditional way of counting small items or years of age</a:t>
            </a:r>
          </a:p>
          <a:p>
            <a:r>
              <a:rPr lang="en-US" dirty="0"/>
              <a:t>How to count dates</a:t>
            </a:r>
          </a:p>
          <a:p>
            <a:r>
              <a:rPr lang="en-US" dirty="0"/>
              <a:t>How to count Extent, </a:t>
            </a:r>
            <a:r>
              <a:rPr lang="en-US" dirty="0" smtClean="0"/>
              <a:t>Frequency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5236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487362"/>
          </a:xfrm>
        </p:spPr>
        <p:txBody>
          <a:bodyPr>
            <a:normAutofit fontScale="90000"/>
          </a:bodyPr>
          <a:lstStyle/>
          <a:p>
            <a:r>
              <a:rPr lang="en-US" altLang="ja-JP" dirty="0"/>
              <a:t>There is a </a:t>
            </a:r>
            <a:r>
              <a:rPr lang="en-US" altLang="ja-JP" dirty="0" smtClean="0"/>
              <a:t>river!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953000"/>
            <a:ext cx="8229600" cy="1752599"/>
          </a:xfrm>
        </p:spPr>
        <p:txBody>
          <a:bodyPr>
            <a:normAutofit fontScale="77500" lnSpcReduction="20000"/>
          </a:bodyPr>
          <a:lstStyle/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dirty="0"/>
              <a:t>Number + </a:t>
            </a:r>
            <a:r>
              <a:rPr lang="en-US" dirty="0">
                <a:solidFill>
                  <a:srgbClr val="FF0000"/>
                </a:solidFill>
              </a:rPr>
              <a:t>counter</a:t>
            </a:r>
            <a:r>
              <a:rPr lang="en-US" dirty="0"/>
              <a:t> + </a:t>
            </a:r>
            <a:r>
              <a:rPr lang="ja-JP" altLang="en-US" dirty="0"/>
              <a:t>の</a:t>
            </a:r>
            <a:r>
              <a:rPr lang="en-US" altLang="ja-JP" dirty="0"/>
              <a:t> + </a:t>
            </a:r>
            <a:r>
              <a:rPr lang="en-US" dirty="0" smtClean="0">
                <a:solidFill>
                  <a:srgbClr val="7030A0"/>
                </a:solidFill>
              </a:rPr>
              <a:t>Noun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dirty="0" smtClean="0"/>
              <a:t>a river 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altLang="ja-JP" sz="4200" dirty="0" smtClean="0"/>
              <a:t>River</a:t>
            </a:r>
            <a:r>
              <a:rPr lang="ja-JP" altLang="en-US" sz="4200" dirty="0" smtClean="0"/>
              <a:t>：</a:t>
            </a:r>
            <a:r>
              <a:rPr lang="en-US" altLang="ja-JP" sz="4200" dirty="0" smtClean="0"/>
              <a:t> long and thin</a:t>
            </a:r>
            <a:r>
              <a:rPr lang="ja-JP" altLang="en-US" sz="4200" dirty="0" smtClean="0"/>
              <a:t>　</a:t>
            </a:r>
            <a:r>
              <a:rPr lang="en-US" altLang="ja-JP" sz="4200" dirty="0" smtClean="0"/>
              <a:t>---- </a:t>
            </a:r>
            <a:r>
              <a:rPr lang="ja-JP" altLang="en-US" sz="4200" dirty="0" smtClean="0"/>
              <a:t>本</a:t>
            </a:r>
            <a:r>
              <a:rPr lang="en-US" altLang="ja-JP" sz="4200" dirty="0" smtClean="0"/>
              <a:t>(hon)</a:t>
            </a:r>
          </a:p>
          <a:p>
            <a:r>
              <a:rPr lang="ja-JP" altLang="en-US" sz="4200" dirty="0" smtClean="0"/>
              <a:t>一</a:t>
            </a:r>
            <a:r>
              <a:rPr lang="ja-JP" altLang="en-US" sz="4200" dirty="0" smtClean="0">
                <a:solidFill>
                  <a:srgbClr val="FF0000"/>
                </a:solidFill>
              </a:rPr>
              <a:t>本</a:t>
            </a:r>
            <a:r>
              <a:rPr lang="ja-JP" altLang="en-US" sz="4200" dirty="0" smtClean="0"/>
              <a:t>の川 </a:t>
            </a:r>
            <a:r>
              <a:rPr lang="en-US" altLang="ja-JP" sz="4200" dirty="0" smtClean="0"/>
              <a:t>(</a:t>
            </a:r>
            <a:r>
              <a:rPr lang="en-US" altLang="ja-JP" sz="4200" dirty="0" err="1" smtClean="0"/>
              <a:t>ippon</a:t>
            </a:r>
            <a:r>
              <a:rPr lang="en-US" altLang="ja-JP" sz="4200" dirty="0" smtClean="0"/>
              <a:t> no </a:t>
            </a:r>
            <a:r>
              <a:rPr lang="en-US" altLang="ja-JP" sz="4200" dirty="0" err="1" smtClean="0"/>
              <a:t>kawa</a:t>
            </a:r>
            <a:r>
              <a:rPr lang="en-US" altLang="ja-JP" sz="4200" dirty="0" smtClean="0"/>
              <a:t>)</a:t>
            </a:r>
            <a:endParaRPr lang="en-US" sz="4200" dirty="0"/>
          </a:p>
        </p:txBody>
      </p:sp>
      <p:pic>
        <p:nvPicPr>
          <p:cNvPr id="6146" name="Picture 2" descr="C:\Users\Jiajun\Desktop\20160202_12484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505969"/>
            <a:ext cx="7696200" cy="4329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5136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6397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How to count people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14400"/>
            <a:ext cx="8229600" cy="5211763"/>
          </a:xfrm>
        </p:spPr>
        <p:txBody>
          <a:bodyPr>
            <a:normAutofit fontScale="92500" lnSpcReduction="10000"/>
          </a:bodyPr>
          <a:lstStyle/>
          <a:p>
            <a:r>
              <a:rPr lang="ja-JP" altLang="en-US" dirty="0" smtClean="0"/>
              <a:t>匹　？</a:t>
            </a:r>
            <a:endParaRPr lang="en-US" altLang="ja-JP" dirty="0" smtClean="0"/>
          </a:p>
          <a:p>
            <a:pPr lvl="1"/>
            <a:r>
              <a:rPr lang="en-US" altLang="ja-JP" dirty="0" smtClean="0"/>
              <a:t>Intentionally misused for humorous, sarcastic, or insulting effects.</a:t>
            </a:r>
          </a:p>
          <a:p>
            <a:pPr lvl="2"/>
            <a:r>
              <a:rPr lang="ja-JP" altLang="en-US" dirty="0" smtClean="0"/>
              <a:t>一</a:t>
            </a:r>
            <a:r>
              <a:rPr lang="ja-JP" altLang="en-US" dirty="0">
                <a:solidFill>
                  <a:srgbClr val="FF0000"/>
                </a:solidFill>
              </a:rPr>
              <a:t>匹</a:t>
            </a:r>
            <a:r>
              <a:rPr lang="ja-JP" altLang="en-US" dirty="0" smtClean="0"/>
              <a:t>の男</a:t>
            </a:r>
            <a:r>
              <a:rPr lang="en-US" altLang="ja-JP" dirty="0"/>
              <a:t> </a:t>
            </a:r>
            <a:r>
              <a:rPr lang="en-US" altLang="ja-JP" dirty="0" smtClean="0"/>
              <a:t>(</a:t>
            </a:r>
            <a:r>
              <a:rPr lang="en-US" altLang="ja-JP" dirty="0" err="1" smtClean="0"/>
              <a:t>ippiki</a:t>
            </a:r>
            <a:r>
              <a:rPr lang="en-US" altLang="ja-JP" dirty="0" smtClean="0"/>
              <a:t> no </a:t>
            </a:r>
            <a:r>
              <a:rPr lang="en-US" altLang="ja-JP" dirty="0" err="1" smtClean="0"/>
              <a:t>otoko</a:t>
            </a:r>
            <a:r>
              <a:rPr lang="en-US" altLang="ja-JP" dirty="0" smtClean="0"/>
              <a:t>, an independent </a:t>
            </a:r>
            <a:r>
              <a:rPr lang="en-US" altLang="ja-JP" dirty="0"/>
              <a:t>man, humorously suggests that the person </a:t>
            </a:r>
            <a:r>
              <a:rPr lang="en-US" altLang="ja-JP" dirty="0" smtClean="0"/>
              <a:t>intends </a:t>
            </a:r>
            <a:r>
              <a:rPr lang="en-US" altLang="ja-JP" dirty="0"/>
              <a:t>to act </a:t>
            </a:r>
            <a:r>
              <a:rPr lang="en-US" altLang="ja-JP" dirty="0" smtClean="0"/>
              <a:t>against massive obstacles with </a:t>
            </a:r>
            <a:r>
              <a:rPr lang="en-US" altLang="ja-JP" dirty="0"/>
              <a:t>some animal </a:t>
            </a:r>
            <a:r>
              <a:rPr lang="en-US" altLang="ja-JP" dirty="0" smtClean="0"/>
              <a:t>spirits.)</a:t>
            </a:r>
          </a:p>
          <a:p>
            <a:pPr lvl="2"/>
            <a:r>
              <a:rPr lang="ja-JP" altLang="en-US" dirty="0"/>
              <a:t>三</a:t>
            </a:r>
            <a:r>
              <a:rPr lang="ja-JP" altLang="en-US" dirty="0">
                <a:solidFill>
                  <a:srgbClr val="FF0000"/>
                </a:solidFill>
              </a:rPr>
              <a:t>匹</a:t>
            </a:r>
            <a:r>
              <a:rPr lang="ja-JP" altLang="en-US" dirty="0" smtClean="0"/>
              <a:t>の侍 </a:t>
            </a:r>
            <a:r>
              <a:rPr lang="en-US" altLang="ja-JP" dirty="0" smtClean="0"/>
              <a:t>(</a:t>
            </a:r>
            <a:r>
              <a:rPr lang="en-US" altLang="ja-JP" dirty="0" err="1" smtClean="0"/>
              <a:t>sanbiki</a:t>
            </a:r>
            <a:r>
              <a:rPr lang="en-US" altLang="ja-JP" dirty="0" smtClean="0"/>
              <a:t> no samurai, </a:t>
            </a:r>
            <a:r>
              <a:rPr lang="en-US" dirty="0" smtClean="0"/>
              <a:t>Three </a:t>
            </a:r>
            <a:r>
              <a:rPr lang="en-US" dirty="0"/>
              <a:t>Outlaw </a:t>
            </a:r>
            <a:r>
              <a:rPr lang="en-US" dirty="0" smtClean="0"/>
              <a:t>Samurai</a:t>
            </a:r>
            <a:r>
              <a:rPr lang="ja-JP" altLang="en-US" dirty="0" smtClean="0"/>
              <a:t>）</a:t>
            </a:r>
            <a:endParaRPr lang="en-US" altLang="ja-JP" dirty="0" smtClean="0"/>
          </a:p>
          <a:p>
            <a:endParaRPr lang="en-US" altLang="ja-JP" dirty="0" smtClean="0"/>
          </a:p>
          <a:p>
            <a:r>
              <a:rPr lang="ja-JP" altLang="en-US" dirty="0" smtClean="0"/>
              <a:t>人（にん、</a:t>
            </a:r>
            <a:r>
              <a:rPr lang="en-US" altLang="ja-JP" dirty="0" err="1" smtClean="0"/>
              <a:t>nin</a:t>
            </a:r>
            <a:r>
              <a:rPr lang="ja-JP" altLang="en-US" dirty="0" smtClean="0"/>
              <a:t>）</a:t>
            </a:r>
            <a:endParaRPr lang="en-US" altLang="ja-JP" dirty="0" smtClean="0"/>
          </a:p>
          <a:p>
            <a:pPr lvl="1"/>
            <a:r>
              <a:rPr lang="en-US" altLang="ja-JP" dirty="0" smtClean="0"/>
              <a:t>Generally used</a:t>
            </a:r>
            <a:endParaRPr lang="en-US" altLang="ja-JP" dirty="0"/>
          </a:p>
          <a:p>
            <a:r>
              <a:rPr lang="ja-JP" altLang="en-US" dirty="0" smtClean="0"/>
              <a:t>名（めい、</a:t>
            </a:r>
            <a:r>
              <a:rPr lang="en-US" altLang="ja-JP" dirty="0" err="1" smtClean="0"/>
              <a:t>mei</a:t>
            </a:r>
            <a:r>
              <a:rPr lang="ja-JP" altLang="en-US" dirty="0" smtClean="0"/>
              <a:t>）</a:t>
            </a:r>
            <a:endParaRPr lang="en-US" altLang="ja-JP" dirty="0" smtClean="0"/>
          </a:p>
          <a:p>
            <a:pPr lvl="1"/>
            <a:r>
              <a:rPr lang="en-US" altLang="ja-JP" dirty="0" smtClean="0"/>
              <a:t>To be polite</a:t>
            </a:r>
            <a:endParaRPr lang="en-US" dirty="0"/>
          </a:p>
        </p:txBody>
      </p:sp>
      <p:pic>
        <p:nvPicPr>
          <p:cNvPr id="16386" name="Picture 2" descr="C:\Users\Jiajun\Desktop\img_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3581400"/>
            <a:ext cx="1724025" cy="2491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6783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0668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How to count people</a:t>
            </a:r>
            <a:br>
              <a:rPr lang="en-US" dirty="0" smtClean="0"/>
            </a:br>
            <a:r>
              <a:rPr lang="en-US" dirty="0" smtClean="0"/>
              <a:t>--</a:t>
            </a:r>
            <a:r>
              <a:rPr lang="ja-JP" altLang="en-US" dirty="0"/>
              <a:t>人（にん、</a:t>
            </a:r>
            <a:r>
              <a:rPr lang="en-US" altLang="ja-JP" dirty="0" err="1" smtClean="0"/>
              <a:t>nin</a:t>
            </a:r>
            <a:r>
              <a:rPr lang="ja-JP" altLang="en-US" dirty="0" smtClean="0"/>
              <a:t>）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25194740"/>
              </p:ext>
            </p:extLst>
          </p:nvPr>
        </p:nvGraphicFramePr>
        <p:xfrm>
          <a:off x="381000" y="1219202"/>
          <a:ext cx="8534400" cy="529349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95199"/>
                <a:gridCol w="1092000"/>
                <a:gridCol w="3326400"/>
                <a:gridCol w="2620801"/>
              </a:tblGrid>
              <a:tr h="88739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100" u="none" strike="noStrike" dirty="0">
                          <a:effectLst/>
                        </a:rPr>
                        <a:t>Numeral</a:t>
                      </a:r>
                      <a:endParaRPr lang="en-US" sz="2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335" marR="7335" marT="733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100" u="none" strike="noStrike">
                          <a:effectLst/>
                        </a:rPr>
                        <a:t>kanji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335" marR="7335" marT="733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100" u="none" strike="noStrike">
                          <a:effectLst/>
                        </a:rPr>
                        <a:t>pronunciation (hiragana)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335" marR="7335" marT="733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100" u="none" strike="noStrike">
                          <a:effectLst/>
                        </a:rPr>
                        <a:t>pronunciation (romaji)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335" marR="7335" marT="7335" marB="0" anchor="ctr"/>
                </a:tc>
              </a:tr>
              <a:tr h="44369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100" u="none" strike="noStrike">
                          <a:effectLst/>
                        </a:rPr>
                        <a:t>1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335" marR="7335" marT="733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2100" u="none" strike="noStrike">
                          <a:effectLst/>
                        </a:rPr>
                        <a:t>一人</a:t>
                      </a:r>
                      <a:endParaRPr lang="ja-JP" alt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335" marR="7335" marT="733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2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ひと</a:t>
                      </a:r>
                      <a:r>
                        <a:rPr lang="ja-JP" altLang="en-US" sz="2100" u="none" strike="noStrike" dirty="0" smtClean="0">
                          <a:solidFill>
                            <a:srgbClr val="FF0000"/>
                          </a:solidFill>
                          <a:effectLst/>
                        </a:rPr>
                        <a:t>り </a:t>
                      </a:r>
                      <a:r>
                        <a:rPr lang="en-US" altLang="ja-JP" sz="2100" u="none" strike="noStrike" dirty="0" smtClean="0">
                          <a:solidFill>
                            <a:srgbClr val="FF0000"/>
                          </a:solidFill>
                          <a:effectLst/>
                        </a:rPr>
                        <a:t>NOT </a:t>
                      </a:r>
                      <a:r>
                        <a:rPr lang="ja-JP" altLang="en-US" sz="2100" u="none" strike="noStrike" dirty="0" smtClean="0">
                          <a:solidFill>
                            <a:srgbClr val="FF0000"/>
                          </a:solidFill>
                          <a:effectLst/>
                        </a:rPr>
                        <a:t>いちにん</a:t>
                      </a:r>
                      <a:endParaRPr lang="ja-JP" altLang="en-US" sz="2100" b="0" i="0" u="none" strike="noStrike" dirty="0">
                        <a:solidFill>
                          <a:srgbClr val="FF0000"/>
                        </a:solidFill>
                        <a:effectLst/>
                        <a:latin typeface="Calibri"/>
                      </a:endParaRPr>
                    </a:p>
                  </a:txBody>
                  <a:tcPr marL="7335" marR="7335" marT="733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u="none" strike="noStrike" dirty="0" err="1" smtClean="0">
                          <a:effectLst/>
                        </a:rPr>
                        <a:t>Hitori</a:t>
                      </a:r>
                      <a:r>
                        <a:rPr lang="en-US" sz="2100" u="none" strike="noStrike" dirty="0" smtClean="0">
                          <a:effectLst/>
                        </a:rPr>
                        <a:t> </a:t>
                      </a:r>
                      <a:r>
                        <a:rPr lang="en-US" altLang="ja-JP" sz="2100" u="none" strike="noStrike" dirty="0" smtClean="0">
                          <a:solidFill>
                            <a:srgbClr val="FF0000"/>
                          </a:solidFill>
                          <a:effectLst/>
                        </a:rPr>
                        <a:t>NOT </a:t>
                      </a:r>
                      <a:r>
                        <a:rPr lang="en-US" altLang="ja-JP" sz="2100" u="none" strike="noStrike" dirty="0" err="1" smtClean="0">
                          <a:solidFill>
                            <a:srgbClr val="FF0000"/>
                          </a:solidFill>
                          <a:effectLst/>
                        </a:rPr>
                        <a:t>itchinin</a:t>
                      </a:r>
                      <a:endParaRPr lang="en-US" sz="2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335" marR="7335" marT="7335" marB="0" anchor="b"/>
                </a:tc>
              </a:tr>
              <a:tr h="44369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100" u="none" strike="noStrike">
                          <a:effectLst/>
                        </a:rPr>
                        <a:t>2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335" marR="7335" marT="733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2100" u="none" strike="noStrike">
                          <a:effectLst/>
                        </a:rPr>
                        <a:t>二人</a:t>
                      </a:r>
                      <a:endParaRPr lang="ja-JP" alt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335" marR="7335" marT="733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2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ふた</a:t>
                      </a:r>
                      <a:r>
                        <a:rPr lang="ja-JP" altLang="en-US" sz="2100" u="none" strike="noStrike" dirty="0" smtClean="0">
                          <a:solidFill>
                            <a:srgbClr val="FF0000"/>
                          </a:solidFill>
                          <a:effectLst/>
                        </a:rPr>
                        <a:t>り</a:t>
                      </a:r>
                      <a:r>
                        <a:rPr lang="en-US" altLang="ja-JP" sz="2100" u="none" strike="noStrike" baseline="0" dirty="0" smtClean="0">
                          <a:solidFill>
                            <a:srgbClr val="FF0000"/>
                          </a:solidFill>
                          <a:effectLst/>
                        </a:rPr>
                        <a:t> NOT </a:t>
                      </a:r>
                      <a:r>
                        <a:rPr lang="ja-JP" altLang="en-US" sz="2100" u="none" strike="noStrike" baseline="0" dirty="0" smtClean="0">
                          <a:solidFill>
                            <a:srgbClr val="FF0000"/>
                          </a:solidFill>
                          <a:effectLst/>
                        </a:rPr>
                        <a:t>ににん</a:t>
                      </a:r>
                      <a:endParaRPr lang="ja-JP" altLang="en-US" sz="2100" b="0" i="0" u="none" strike="noStrike" dirty="0">
                        <a:solidFill>
                          <a:srgbClr val="FF0000"/>
                        </a:solidFill>
                        <a:effectLst/>
                        <a:latin typeface="Calibri"/>
                      </a:endParaRPr>
                    </a:p>
                  </a:txBody>
                  <a:tcPr marL="7335" marR="7335" marT="7335" marB="0" anchor="b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100" u="none" strike="noStrike" dirty="0" err="1" smtClean="0">
                          <a:effectLst/>
                        </a:rPr>
                        <a:t>Futari</a:t>
                      </a:r>
                      <a:r>
                        <a:rPr lang="en-US" sz="2100" u="none" strike="noStrike" dirty="0" smtClean="0">
                          <a:effectLst/>
                        </a:rPr>
                        <a:t> </a:t>
                      </a:r>
                      <a:r>
                        <a:rPr lang="en-US" altLang="ja-JP" sz="2100" u="none" strike="noStrike" dirty="0" smtClean="0">
                          <a:solidFill>
                            <a:srgbClr val="FF0000"/>
                          </a:solidFill>
                          <a:effectLst/>
                        </a:rPr>
                        <a:t>NOT</a:t>
                      </a:r>
                      <a:r>
                        <a:rPr lang="en-US" altLang="ja-JP" sz="2100" u="none" strike="noStrike" baseline="0" dirty="0" smtClean="0">
                          <a:solidFill>
                            <a:srgbClr val="FF0000"/>
                          </a:solidFill>
                          <a:effectLst/>
                        </a:rPr>
                        <a:t> </a:t>
                      </a:r>
                      <a:r>
                        <a:rPr lang="en-US" altLang="ja-JP" sz="2100" u="none" strike="noStrike" baseline="0" dirty="0" err="1" smtClean="0">
                          <a:solidFill>
                            <a:srgbClr val="FF0000"/>
                          </a:solidFill>
                          <a:effectLst/>
                        </a:rPr>
                        <a:t>ninin</a:t>
                      </a:r>
                      <a:endParaRPr lang="ja-JP" altLang="en-US" sz="2100" b="0" i="0" u="none" strike="noStrike" dirty="0" smtClean="0">
                        <a:solidFill>
                          <a:srgbClr val="FF0000"/>
                        </a:solidFill>
                        <a:effectLst/>
                        <a:latin typeface="+mn-lt"/>
                      </a:endParaRPr>
                    </a:p>
                  </a:txBody>
                  <a:tcPr marL="7335" marR="7335" marT="7335" marB="0" anchor="b"/>
                </a:tc>
              </a:tr>
              <a:tr h="44369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100" u="none" strike="noStrike">
                          <a:effectLst/>
                        </a:rPr>
                        <a:t>3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335" marR="7335" marT="733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2100" u="none" strike="noStrike">
                          <a:effectLst/>
                        </a:rPr>
                        <a:t>三人</a:t>
                      </a:r>
                      <a:endParaRPr lang="ja-JP" alt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335" marR="7335" marT="733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2100" u="none" strike="noStrike">
                          <a:effectLst/>
                        </a:rPr>
                        <a:t>さんにん</a:t>
                      </a:r>
                      <a:endParaRPr lang="ja-JP" alt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335" marR="7335" marT="733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u="none" strike="noStrike" dirty="0" err="1">
                          <a:effectLst/>
                        </a:rPr>
                        <a:t>sannin</a:t>
                      </a:r>
                      <a:endParaRPr lang="en-US" sz="2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335" marR="7335" marT="7335" marB="0" anchor="b"/>
                </a:tc>
              </a:tr>
              <a:tr h="44369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100" u="none" strike="noStrike">
                          <a:effectLst/>
                        </a:rPr>
                        <a:t>4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335" marR="7335" marT="733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2100" u="none" strike="noStrike">
                          <a:effectLst/>
                        </a:rPr>
                        <a:t>四人</a:t>
                      </a:r>
                      <a:endParaRPr lang="ja-JP" alt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335" marR="7335" marT="733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2100" u="none" strike="noStrike">
                          <a:effectLst/>
                        </a:rPr>
                        <a:t>よにん</a:t>
                      </a:r>
                      <a:endParaRPr lang="ja-JP" alt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335" marR="7335" marT="733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u="none" strike="noStrike">
                          <a:effectLst/>
                        </a:rPr>
                        <a:t>yonin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335" marR="7335" marT="7335" marB="0" anchor="b"/>
                </a:tc>
              </a:tr>
              <a:tr h="44369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100" u="none" strike="noStrike">
                          <a:effectLst/>
                        </a:rPr>
                        <a:t>5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335" marR="7335" marT="733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2100" u="none" strike="noStrike">
                          <a:effectLst/>
                        </a:rPr>
                        <a:t>五人</a:t>
                      </a:r>
                      <a:endParaRPr lang="ja-JP" alt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335" marR="7335" marT="733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2100" u="none" strike="noStrike">
                          <a:effectLst/>
                        </a:rPr>
                        <a:t>ごにん</a:t>
                      </a:r>
                      <a:endParaRPr lang="ja-JP" alt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335" marR="7335" marT="733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u="none" strike="noStrike">
                          <a:effectLst/>
                        </a:rPr>
                        <a:t>gonin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335" marR="7335" marT="7335" marB="0" anchor="b"/>
                </a:tc>
              </a:tr>
              <a:tr h="44369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100" u="none" strike="noStrike">
                          <a:effectLst/>
                        </a:rPr>
                        <a:t>6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335" marR="7335" marT="733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2100" u="none" strike="noStrike">
                          <a:effectLst/>
                        </a:rPr>
                        <a:t>六人</a:t>
                      </a:r>
                      <a:endParaRPr lang="ja-JP" alt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335" marR="7335" marT="733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2100" u="none" strike="noStrike">
                          <a:effectLst/>
                        </a:rPr>
                        <a:t>ろくにん</a:t>
                      </a:r>
                      <a:endParaRPr lang="ja-JP" alt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335" marR="7335" marT="733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u="none" strike="noStrike">
                          <a:effectLst/>
                        </a:rPr>
                        <a:t>rokunin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335" marR="7335" marT="7335" marB="0" anchor="b"/>
                </a:tc>
              </a:tr>
              <a:tr h="41281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100" u="none" strike="noStrike">
                          <a:effectLst/>
                        </a:rPr>
                        <a:t>7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335" marR="7335" marT="733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2100" u="none" strike="noStrike">
                          <a:effectLst/>
                        </a:rPr>
                        <a:t>七人</a:t>
                      </a:r>
                      <a:endParaRPr lang="ja-JP" alt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335" marR="7335" marT="733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2100" u="none" strike="noStrike" dirty="0" smtClean="0">
                          <a:effectLst/>
                        </a:rPr>
                        <a:t>な</a:t>
                      </a:r>
                      <a:r>
                        <a:rPr lang="ja-JP" altLang="en-US" sz="2100" u="none" strike="noStrike" dirty="0">
                          <a:effectLst/>
                        </a:rPr>
                        <a:t>なにん</a:t>
                      </a:r>
                      <a:endParaRPr lang="ja-JP" altLang="en-US" sz="2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335" marR="7335" marT="733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u="none" strike="noStrike" dirty="0" err="1" smtClean="0">
                          <a:effectLst/>
                        </a:rPr>
                        <a:t>nananin</a:t>
                      </a:r>
                      <a:endParaRPr lang="en-US" sz="2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335" marR="7335" marT="7335" marB="0" anchor="b"/>
                </a:tc>
              </a:tr>
              <a:tr h="44369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100" u="none" strike="noStrike">
                          <a:effectLst/>
                        </a:rPr>
                        <a:t>8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335" marR="7335" marT="733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2100" u="none" strike="noStrike">
                          <a:effectLst/>
                        </a:rPr>
                        <a:t>八人</a:t>
                      </a:r>
                      <a:endParaRPr lang="ja-JP" alt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335" marR="7335" marT="733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2100" u="none" strike="noStrike">
                          <a:effectLst/>
                        </a:rPr>
                        <a:t>はちにん</a:t>
                      </a:r>
                      <a:endParaRPr lang="ja-JP" alt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335" marR="7335" marT="733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u="none" strike="noStrike">
                          <a:effectLst/>
                        </a:rPr>
                        <a:t>hachinin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335" marR="7335" marT="7335" marB="0" anchor="b"/>
                </a:tc>
              </a:tr>
              <a:tr h="44369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100" u="none" strike="noStrike">
                          <a:effectLst/>
                        </a:rPr>
                        <a:t>9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335" marR="7335" marT="733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2100" u="none" strike="noStrike">
                          <a:effectLst/>
                        </a:rPr>
                        <a:t>九人</a:t>
                      </a:r>
                      <a:endParaRPr lang="ja-JP" alt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335" marR="7335" marT="733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2100" u="none" strike="noStrike">
                          <a:effectLst/>
                        </a:rPr>
                        <a:t>きゅうにん</a:t>
                      </a:r>
                      <a:endParaRPr lang="ja-JP" alt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335" marR="7335" marT="733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u="none" strike="noStrike">
                          <a:effectLst/>
                        </a:rPr>
                        <a:t>kyuunin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335" marR="7335" marT="7335" marB="0" anchor="b"/>
                </a:tc>
              </a:tr>
              <a:tr h="44369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100" u="none" strike="noStrike">
                          <a:effectLst/>
                        </a:rPr>
                        <a:t>10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335" marR="7335" marT="733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2100" u="none" strike="noStrike">
                          <a:effectLst/>
                        </a:rPr>
                        <a:t>十人</a:t>
                      </a:r>
                      <a:endParaRPr lang="ja-JP" alt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335" marR="7335" marT="733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2100" u="none" strike="noStrike">
                          <a:effectLst/>
                        </a:rPr>
                        <a:t>じゅうにん</a:t>
                      </a:r>
                      <a:endParaRPr lang="ja-JP" alt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335" marR="7335" marT="733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u="none" strike="noStrike" dirty="0" err="1" smtClean="0">
                          <a:effectLst/>
                        </a:rPr>
                        <a:t>jyuunin</a:t>
                      </a:r>
                      <a:endParaRPr lang="en-US" sz="2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335" marR="7335" marT="7335" marB="0" anchor="b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00891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to count people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4678363"/>
          </a:xfrm>
        </p:spPr>
        <p:txBody>
          <a:bodyPr>
            <a:normAutofit lnSpcReduction="10000"/>
          </a:bodyPr>
          <a:lstStyle/>
          <a:p>
            <a:r>
              <a:rPr lang="en-US" altLang="ja-JP" dirty="0" smtClean="0"/>
              <a:t>10 teachers</a:t>
            </a:r>
          </a:p>
          <a:p>
            <a:endParaRPr lang="en-US" altLang="ja-JP" dirty="0" smtClean="0"/>
          </a:p>
          <a:p>
            <a:r>
              <a:rPr lang="ja-JP" altLang="en-US" dirty="0"/>
              <a:t>人（にん、</a:t>
            </a:r>
            <a:r>
              <a:rPr lang="en-US" altLang="ja-JP" dirty="0" err="1" smtClean="0"/>
              <a:t>nin</a:t>
            </a:r>
            <a:r>
              <a:rPr lang="ja-JP" altLang="en-US" dirty="0" smtClean="0"/>
              <a:t>）</a:t>
            </a:r>
            <a:endParaRPr lang="en-US" altLang="ja-JP" dirty="0"/>
          </a:p>
          <a:p>
            <a:pPr lvl="1"/>
            <a:r>
              <a:rPr lang="ja-JP" altLang="en-US" dirty="0" smtClean="0"/>
              <a:t>十</a:t>
            </a:r>
            <a:r>
              <a:rPr lang="ja-JP" altLang="en-US" dirty="0" smtClean="0">
                <a:solidFill>
                  <a:srgbClr val="FF0000"/>
                </a:solidFill>
              </a:rPr>
              <a:t>人</a:t>
            </a:r>
            <a:r>
              <a:rPr lang="ja-JP" altLang="en-US" dirty="0" smtClean="0"/>
              <a:t>の先生 （</a:t>
            </a:r>
            <a:r>
              <a:rPr lang="en-US" altLang="ja-JP" dirty="0" smtClean="0"/>
              <a:t>generally</a:t>
            </a:r>
            <a:r>
              <a:rPr lang="ja-JP" altLang="en-US" dirty="0" smtClean="0"/>
              <a:t>）</a:t>
            </a:r>
            <a:endParaRPr lang="en-US" altLang="ja-JP" dirty="0" smtClean="0"/>
          </a:p>
          <a:p>
            <a:pPr lvl="1"/>
            <a:r>
              <a:rPr lang="en-US" altLang="ja-JP" dirty="0" err="1" smtClean="0"/>
              <a:t>Jyuunin</a:t>
            </a:r>
            <a:r>
              <a:rPr lang="en-US" altLang="ja-JP" dirty="0" smtClean="0"/>
              <a:t> no sensei</a:t>
            </a:r>
          </a:p>
          <a:p>
            <a:endParaRPr lang="en-US" altLang="ja-JP" dirty="0" smtClean="0"/>
          </a:p>
          <a:p>
            <a:r>
              <a:rPr lang="ja-JP" altLang="en-US" dirty="0" smtClean="0"/>
              <a:t>名（めい、</a:t>
            </a:r>
            <a:r>
              <a:rPr lang="en-US" altLang="ja-JP" dirty="0" err="1" smtClean="0"/>
              <a:t>mei</a:t>
            </a:r>
            <a:r>
              <a:rPr lang="ja-JP" altLang="en-US" dirty="0" smtClean="0"/>
              <a:t>）</a:t>
            </a:r>
            <a:endParaRPr lang="en-US" altLang="ja-JP" dirty="0" smtClean="0"/>
          </a:p>
          <a:p>
            <a:pPr lvl="1"/>
            <a:r>
              <a:rPr lang="ja-JP" altLang="en-US" dirty="0"/>
              <a:t>十</a:t>
            </a:r>
            <a:r>
              <a:rPr lang="ja-JP" altLang="en-US" dirty="0">
                <a:solidFill>
                  <a:srgbClr val="FF0000"/>
                </a:solidFill>
              </a:rPr>
              <a:t>名</a:t>
            </a:r>
            <a:r>
              <a:rPr lang="ja-JP" altLang="en-US" dirty="0" smtClean="0"/>
              <a:t>の先生 </a:t>
            </a:r>
            <a:r>
              <a:rPr lang="en-US" altLang="ja-JP" dirty="0" smtClean="0"/>
              <a:t>(To be polite, </a:t>
            </a:r>
            <a:r>
              <a:rPr lang="ja-JP" altLang="en-US" dirty="0"/>
              <a:t>名 </a:t>
            </a:r>
            <a:r>
              <a:rPr lang="en-US" dirty="0"/>
              <a:t>means "name</a:t>
            </a:r>
            <a:r>
              <a:rPr lang="en-US" dirty="0" smtClean="0"/>
              <a:t>"</a:t>
            </a:r>
            <a:r>
              <a:rPr lang="en-US" altLang="ja-JP" dirty="0" smtClean="0"/>
              <a:t>)</a:t>
            </a:r>
          </a:p>
          <a:p>
            <a:pPr lvl="1"/>
            <a:r>
              <a:rPr lang="en-US" altLang="ja-JP" dirty="0" err="1" smtClean="0"/>
              <a:t>Jyuumei</a:t>
            </a:r>
            <a:r>
              <a:rPr lang="en-US" altLang="ja-JP" dirty="0" smtClean="0"/>
              <a:t> no sensei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34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Traditional way of counting small items or years of age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56540410"/>
              </p:ext>
            </p:extLst>
          </p:nvPr>
        </p:nvGraphicFramePr>
        <p:xfrm>
          <a:off x="304801" y="1523998"/>
          <a:ext cx="8610599" cy="480060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73886"/>
                <a:gridCol w="1309338"/>
                <a:gridCol w="3183175"/>
                <a:gridCol w="2644200"/>
              </a:tblGrid>
              <a:tr h="80010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>
                          <a:effectLst/>
                        </a:rPr>
                        <a:t>Numeral</a:t>
                      </a:r>
                      <a:endParaRPr lang="en-US" sz="22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>
                          <a:effectLst/>
                        </a:rPr>
                        <a:t>Japanese</a:t>
                      </a:r>
                      <a:endParaRPr lang="en-US" sz="22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u="none" strike="noStrike">
                          <a:effectLst/>
                        </a:rPr>
                        <a:t>Pronunciation (hiragana)</a:t>
                      </a:r>
                      <a:endParaRPr lang="en-US" sz="2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u="none" strike="noStrike">
                          <a:effectLst/>
                        </a:rPr>
                        <a:t>Pronunciation (romaji)</a:t>
                      </a:r>
                      <a:endParaRPr lang="en-US" sz="2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/>
                </a:tc>
              </a:tr>
              <a:tr h="4000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>
                          <a:effectLst/>
                        </a:rPr>
                        <a:t>1</a:t>
                      </a:r>
                      <a:endParaRPr lang="en-US" sz="2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2200" u="none" strike="noStrike">
                          <a:effectLst/>
                        </a:rPr>
                        <a:t>一つ</a:t>
                      </a:r>
                      <a:endParaRPr lang="ja-JP" altLang="en-US" sz="2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2200" u="none" strike="noStrike">
                          <a:effectLst/>
                        </a:rPr>
                        <a:t>ひとつ</a:t>
                      </a:r>
                      <a:endParaRPr lang="ja-JP" altLang="en-US" sz="2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u="none" strike="noStrike">
                          <a:effectLst/>
                        </a:rPr>
                        <a:t>hitotsu</a:t>
                      </a:r>
                      <a:endParaRPr lang="en-US" sz="2200" b="0" i="1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/>
                </a:tc>
              </a:tr>
              <a:tr h="4000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>
                          <a:effectLst/>
                        </a:rPr>
                        <a:t>2</a:t>
                      </a:r>
                      <a:endParaRPr lang="en-US" sz="2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2200" u="none" strike="noStrike">
                          <a:effectLst/>
                        </a:rPr>
                        <a:t>二つ</a:t>
                      </a:r>
                      <a:endParaRPr lang="ja-JP" altLang="en-US" sz="2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2200" u="none" strike="noStrike">
                          <a:effectLst/>
                        </a:rPr>
                        <a:t>ふたつ</a:t>
                      </a:r>
                      <a:endParaRPr lang="ja-JP" altLang="en-US" sz="2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u="none" strike="noStrike">
                          <a:effectLst/>
                        </a:rPr>
                        <a:t>futatsu</a:t>
                      </a:r>
                      <a:endParaRPr lang="en-US" sz="2200" b="0" i="1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/>
                </a:tc>
              </a:tr>
              <a:tr h="4000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>
                          <a:effectLst/>
                        </a:rPr>
                        <a:t>3</a:t>
                      </a:r>
                      <a:endParaRPr lang="en-US" sz="2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2200" u="none" strike="noStrike">
                          <a:effectLst/>
                        </a:rPr>
                        <a:t>三つ</a:t>
                      </a:r>
                      <a:endParaRPr lang="ja-JP" altLang="en-US" sz="2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2200" u="none" strike="noStrike">
                          <a:effectLst/>
                        </a:rPr>
                        <a:t>みっつ</a:t>
                      </a:r>
                      <a:endParaRPr lang="ja-JP" altLang="en-US" sz="2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u="none" strike="noStrike">
                          <a:effectLst/>
                        </a:rPr>
                        <a:t>mittsu</a:t>
                      </a:r>
                      <a:endParaRPr lang="en-US" sz="2200" b="0" i="1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/>
                </a:tc>
              </a:tr>
              <a:tr h="4000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>
                          <a:effectLst/>
                        </a:rPr>
                        <a:t>4</a:t>
                      </a:r>
                      <a:endParaRPr lang="en-US" sz="2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2200" u="none" strike="noStrike">
                          <a:effectLst/>
                        </a:rPr>
                        <a:t>四つ</a:t>
                      </a:r>
                      <a:endParaRPr lang="ja-JP" altLang="en-US" sz="2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2200" u="none" strike="noStrike">
                          <a:effectLst/>
                        </a:rPr>
                        <a:t>よっつ</a:t>
                      </a:r>
                      <a:endParaRPr lang="ja-JP" altLang="en-US" sz="2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u="none" strike="noStrike">
                          <a:effectLst/>
                        </a:rPr>
                        <a:t>yottsu</a:t>
                      </a:r>
                      <a:endParaRPr lang="en-US" sz="2200" b="0" i="1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/>
                </a:tc>
              </a:tr>
              <a:tr h="4000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>
                          <a:effectLst/>
                        </a:rPr>
                        <a:t>5</a:t>
                      </a:r>
                      <a:endParaRPr lang="en-US" sz="2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2200" u="none" strike="noStrike">
                          <a:effectLst/>
                        </a:rPr>
                        <a:t>五つ</a:t>
                      </a:r>
                      <a:endParaRPr lang="ja-JP" altLang="en-US" sz="2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2200" u="none" strike="noStrike">
                          <a:effectLst/>
                        </a:rPr>
                        <a:t>いつつ</a:t>
                      </a:r>
                      <a:endParaRPr lang="ja-JP" altLang="en-US" sz="2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u="none" strike="noStrike">
                          <a:effectLst/>
                        </a:rPr>
                        <a:t>itsutsu</a:t>
                      </a:r>
                      <a:endParaRPr lang="en-US" sz="2200" b="0" i="1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/>
                </a:tc>
              </a:tr>
              <a:tr h="4000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>
                          <a:effectLst/>
                        </a:rPr>
                        <a:t>6</a:t>
                      </a:r>
                      <a:endParaRPr lang="en-US" sz="2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2200" u="none" strike="noStrike">
                          <a:effectLst/>
                        </a:rPr>
                        <a:t>六つ</a:t>
                      </a:r>
                      <a:endParaRPr lang="ja-JP" altLang="en-US" sz="2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2200" u="none" strike="noStrike">
                          <a:effectLst/>
                        </a:rPr>
                        <a:t>むっつ</a:t>
                      </a:r>
                      <a:endParaRPr lang="ja-JP" altLang="en-US" sz="2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u="none" strike="noStrike">
                          <a:effectLst/>
                        </a:rPr>
                        <a:t>muttsu</a:t>
                      </a:r>
                      <a:endParaRPr lang="en-US" sz="2200" b="0" i="1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/>
                </a:tc>
              </a:tr>
              <a:tr h="4000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>
                          <a:effectLst/>
                        </a:rPr>
                        <a:t>7</a:t>
                      </a:r>
                      <a:endParaRPr lang="en-US" sz="2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2200" u="none" strike="noStrike">
                          <a:effectLst/>
                        </a:rPr>
                        <a:t>七つ</a:t>
                      </a:r>
                      <a:endParaRPr lang="ja-JP" altLang="en-US" sz="2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2200" u="none" strike="noStrike">
                          <a:effectLst/>
                        </a:rPr>
                        <a:t>ななつ</a:t>
                      </a:r>
                      <a:endParaRPr lang="ja-JP" altLang="en-US" sz="2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u="none" strike="noStrike">
                          <a:effectLst/>
                        </a:rPr>
                        <a:t>nanatsu</a:t>
                      </a:r>
                      <a:endParaRPr lang="en-US" sz="2200" b="0" i="1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/>
                </a:tc>
              </a:tr>
              <a:tr h="4000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>
                          <a:effectLst/>
                        </a:rPr>
                        <a:t>8</a:t>
                      </a:r>
                      <a:endParaRPr lang="en-US" sz="2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2200" u="none" strike="noStrike">
                          <a:effectLst/>
                        </a:rPr>
                        <a:t>八つ</a:t>
                      </a:r>
                      <a:endParaRPr lang="ja-JP" altLang="en-US" sz="2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2200" u="none" strike="noStrike">
                          <a:effectLst/>
                        </a:rPr>
                        <a:t>やっつ</a:t>
                      </a:r>
                      <a:endParaRPr lang="ja-JP" altLang="en-US" sz="2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u="none" strike="noStrike">
                          <a:effectLst/>
                        </a:rPr>
                        <a:t>yattsu</a:t>
                      </a:r>
                      <a:endParaRPr lang="en-US" sz="2200" b="0" i="1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/>
                </a:tc>
              </a:tr>
              <a:tr h="4000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>
                          <a:effectLst/>
                        </a:rPr>
                        <a:t>9</a:t>
                      </a:r>
                      <a:endParaRPr lang="en-US" sz="2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2200" u="none" strike="noStrike">
                          <a:effectLst/>
                        </a:rPr>
                        <a:t>九つ</a:t>
                      </a:r>
                      <a:endParaRPr lang="ja-JP" altLang="en-US" sz="2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2200" u="none" strike="noStrike">
                          <a:effectLst/>
                        </a:rPr>
                        <a:t>ここのつ</a:t>
                      </a:r>
                      <a:endParaRPr lang="ja-JP" altLang="en-US" sz="2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u="none" strike="noStrike">
                          <a:effectLst/>
                        </a:rPr>
                        <a:t>kokonotsu</a:t>
                      </a:r>
                      <a:endParaRPr lang="en-US" sz="2200" b="0" i="1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/>
                </a:tc>
              </a:tr>
              <a:tr h="4000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>
                          <a:effectLst/>
                        </a:rPr>
                        <a:t>10</a:t>
                      </a:r>
                      <a:endParaRPr lang="en-US" sz="2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2200" u="none" strike="noStrike">
                          <a:effectLst/>
                        </a:rPr>
                        <a:t>十</a:t>
                      </a:r>
                      <a:endParaRPr lang="ja-JP" altLang="en-US" sz="2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2200" u="none" strike="noStrike">
                          <a:effectLst/>
                        </a:rPr>
                        <a:t>とお</a:t>
                      </a:r>
                      <a:endParaRPr lang="ja-JP" altLang="en-US" sz="2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u="none" strike="noStrike" dirty="0" err="1">
                          <a:effectLst/>
                        </a:rPr>
                        <a:t>tō</a:t>
                      </a:r>
                      <a:endParaRPr lang="en-US" sz="2200" b="0" i="1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67470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count dates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65105404"/>
              </p:ext>
            </p:extLst>
          </p:nvPr>
        </p:nvGraphicFramePr>
        <p:xfrm>
          <a:off x="304800" y="1371600"/>
          <a:ext cx="8686799" cy="4953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92273"/>
                <a:gridCol w="1321862"/>
                <a:gridCol w="3005728"/>
                <a:gridCol w="2566936"/>
              </a:tblGrid>
              <a:tr h="825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dirty="0">
                          <a:effectLst/>
                        </a:rPr>
                        <a:t>Numeral</a:t>
                      </a:r>
                      <a:endParaRPr lang="en-US" sz="22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>
                          <a:effectLst/>
                        </a:rPr>
                        <a:t>Japanese</a:t>
                      </a:r>
                      <a:endParaRPr lang="en-US" sz="22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u="none" strike="noStrike">
                          <a:effectLst/>
                        </a:rPr>
                        <a:t>Pronunciation (hiragana)</a:t>
                      </a:r>
                      <a:endParaRPr lang="en-US" sz="2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u="none" strike="noStrike">
                          <a:effectLst/>
                        </a:rPr>
                        <a:t>Pronunciation (romaji)</a:t>
                      </a:r>
                      <a:endParaRPr lang="en-US" sz="2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/>
                </a:tc>
              </a:tr>
              <a:tr h="4127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>
                          <a:effectLst/>
                        </a:rPr>
                        <a:t>1</a:t>
                      </a:r>
                      <a:endParaRPr lang="en-US" sz="2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2200" u="none" strike="noStrike" dirty="0">
                          <a:effectLst/>
                        </a:rPr>
                        <a:t>一</a:t>
                      </a:r>
                      <a:r>
                        <a:rPr lang="ja-JP" altLang="en-US" sz="2200" u="none" strike="noStrike" dirty="0" smtClean="0">
                          <a:effectLst/>
                        </a:rPr>
                        <a:t>日</a:t>
                      </a:r>
                      <a:endParaRPr lang="ja-JP" alt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2200" u="none" strike="noStrike">
                          <a:effectLst/>
                        </a:rPr>
                        <a:t>ついたち</a:t>
                      </a:r>
                      <a:endParaRPr lang="ja-JP" altLang="en-US" sz="2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u="none" strike="noStrike">
                          <a:effectLst/>
                        </a:rPr>
                        <a:t>tuitati</a:t>
                      </a:r>
                      <a:endParaRPr lang="en-US" sz="2200" b="0" i="1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/>
                </a:tc>
              </a:tr>
              <a:tr h="4127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>
                          <a:effectLst/>
                        </a:rPr>
                        <a:t>2</a:t>
                      </a:r>
                      <a:endParaRPr lang="en-US" sz="2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2200" u="none" strike="noStrike">
                          <a:effectLst/>
                        </a:rPr>
                        <a:t>二日</a:t>
                      </a:r>
                      <a:endParaRPr lang="ja-JP" altLang="en-US" sz="2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2200" u="none" strike="noStrike">
                          <a:effectLst/>
                        </a:rPr>
                        <a:t>ふつか</a:t>
                      </a:r>
                      <a:endParaRPr lang="ja-JP" altLang="en-US" sz="2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u="none" strike="noStrike">
                          <a:effectLst/>
                        </a:rPr>
                        <a:t>futuka</a:t>
                      </a:r>
                      <a:endParaRPr lang="en-US" sz="2200" b="0" i="1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/>
                </a:tc>
              </a:tr>
              <a:tr h="4127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>
                          <a:effectLst/>
                        </a:rPr>
                        <a:t>3</a:t>
                      </a:r>
                      <a:endParaRPr lang="en-US" sz="2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2200" u="none" strike="noStrike">
                          <a:effectLst/>
                        </a:rPr>
                        <a:t>三日</a:t>
                      </a:r>
                      <a:endParaRPr lang="ja-JP" altLang="en-US" sz="2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2200" u="none" strike="noStrike" dirty="0">
                          <a:effectLst/>
                        </a:rPr>
                        <a:t>みっか</a:t>
                      </a:r>
                      <a:endParaRPr lang="ja-JP" alt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u="none" strike="noStrike">
                          <a:effectLst/>
                        </a:rPr>
                        <a:t>mikka</a:t>
                      </a:r>
                      <a:endParaRPr lang="en-US" sz="2200" b="0" i="1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/>
                </a:tc>
              </a:tr>
              <a:tr h="4127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>
                          <a:effectLst/>
                        </a:rPr>
                        <a:t>4</a:t>
                      </a:r>
                      <a:endParaRPr lang="en-US" sz="2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2200" u="none" strike="noStrike">
                          <a:effectLst/>
                        </a:rPr>
                        <a:t>四日</a:t>
                      </a:r>
                      <a:endParaRPr lang="ja-JP" altLang="en-US" sz="2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2200" u="none" strike="noStrike">
                          <a:effectLst/>
                        </a:rPr>
                        <a:t>よっか</a:t>
                      </a:r>
                      <a:endParaRPr lang="ja-JP" altLang="en-US" sz="2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u="none" strike="noStrike">
                          <a:effectLst/>
                        </a:rPr>
                        <a:t>yokka</a:t>
                      </a:r>
                      <a:endParaRPr lang="en-US" sz="2200" b="0" i="1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/>
                </a:tc>
              </a:tr>
              <a:tr h="4127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>
                          <a:effectLst/>
                        </a:rPr>
                        <a:t>5</a:t>
                      </a:r>
                      <a:endParaRPr lang="en-US" sz="2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2200" u="none" strike="noStrike">
                          <a:effectLst/>
                        </a:rPr>
                        <a:t>五日</a:t>
                      </a:r>
                      <a:endParaRPr lang="ja-JP" altLang="en-US" sz="2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2200" u="none" strike="noStrike">
                          <a:effectLst/>
                        </a:rPr>
                        <a:t>いつか</a:t>
                      </a:r>
                      <a:endParaRPr lang="ja-JP" altLang="en-US" sz="2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u="none" strike="noStrike">
                          <a:effectLst/>
                        </a:rPr>
                        <a:t>ituka</a:t>
                      </a:r>
                      <a:endParaRPr lang="en-US" sz="2200" b="0" i="1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/>
                </a:tc>
              </a:tr>
              <a:tr h="4127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>
                          <a:effectLst/>
                        </a:rPr>
                        <a:t>6</a:t>
                      </a:r>
                      <a:endParaRPr lang="en-US" sz="2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2200" u="none" strike="noStrike">
                          <a:effectLst/>
                        </a:rPr>
                        <a:t>六日</a:t>
                      </a:r>
                      <a:endParaRPr lang="ja-JP" altLang="en-US" sz="2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2200" u="none" strike="noStrike">
                          <a:effectLst/>
                        </a:rPr>
                        <a:t>むいか</a:t>
                      </a:r>
                      <a:endParaRPr lang="ja-JP" altLang="en-US" sz="2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u="none" strike="noStrike">
                          <a:effectLst/>
                        </a:rPr>
                        <a:t>muika</a:t>
                      </a:r>
                      <a:endParaRPr lang="en-US" sz="2200" b="0" i="1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/>
                </a:tc>
              </a:tr>
              <a:tr h="4127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>
                          <a:effectLst/>
                        </a:rPr>
                        <a:t>7</a:t>
                      </a:r>
                      <a:endParaRPr lang="en-US" sz="2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2200" u="none" strike="noStrike">
                          <a:effectLst/>
                        </a:rPr>
                        <a:t>七日</a:t>
                      </a:r>
                      <a:endParaRPr lang="ja-JP" altLang="en-US" sz="2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2200" u="none" strike="noStrike">
                          <a:effectLst/>
                        </a:rPr>
                        <a:t>なのか</a:t>
                      </a:r>
                      <a:endParaRPr lang="ja-JP" altLang="en-US" sz="2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u="none" strike="noStrike">
                          <a:effectLst/>
                        </a:rPr>
                        <a:t>nanoka</a:t>
                      </a:r>
                      <a:endParaRPr lang="en-US" sz="2200" b="0" i="1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/>
                </a:tc>
              </a:tr>
              <a:tr h="4127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>
                          <a:effectLst/>
                        </a:rPr>
                        <a:t>8</a:t>
                      </a:r>
                      <a:endParaRPr lang="en-US" sz="2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2200" u="none" strike="noStrike">
                          <a:effectLst/>
                        </a:rPr>
                        <a:t>八日</a:t>
                      </a:r>
                      <a:endParaRPr lang="ja-JP" altLang="en-US" sz="2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2200" u="none" strike="noStrike">
                          <a:effectLst/>
                        </a:rPr>
                        <a:t>ようか</a:t>
                      </a:r>
                      <a:endParaRPr lang="ja-JP" altLang="en-US" sz="2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u="none" strike="noStrike">
                          <a:effectLst/>
                        </a:rPr>
                        <a:t>youka</a:t>
                      </a:r>
                      <a:endParaRPr lang="en-US" sz="2200" b="0" i="1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/>
                </a:tc>
              </a:tr>
              <a:tr h="4127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>
                          <a:effectLst/>
                        </a:rPr>
                        <a:t>9</a:t>
                      </a:r>
                      <a:endParaRPr lang="en-US" sz="2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2200" u="none" strike="noStrike">
                          <a:effectLst/>
                        </a:rPr>
                        <a:t>九日</a:t>
                      </a:r>
                      <a:endParaRPr lang="ja-JP" altLang="en-US" sz="2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2200" u="none" strike="noStrike">
                          <a:effectLst/>
                        </a:rPr>
                        <a:t>ここのか</a:t>
                      </a:r>
                      <a:endParaRPr lang="ja-JP" altLang="en-US" sz="2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u="none" strike="noStrike">
                          <a:effectLst/>
                        </a:rPr>
                        <a:t>kokonoka</a:t>
                      </a:r>
                      <a:endParaRPr lang="en-US" sz="2200" b="0" i="1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/>
                </a:tc>
              </a:tr>
              <a:tr h="4127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>
                          <a:effectLst/>
                        </a:rPr>
                        <a:t>10</a:t>
                      </a:r>
                      <a:endParaRPr lang="en-US" sz="2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2200" u="none" strike="noStrike">
                          <a:effectLst/>
                        </a:rPr>
                        <a:t>十日</a:t>
                      </a:r>
                      <a:endParaRPr lang="ja-JP" altLang="en-US" sz="2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2200" u="none" strike="noStrike">
                          <a:effectLst/>
                        </a:rPr>
                        <a:t>とおか</a:t>
                      </a:r>
                      <a:endParaRPr lang="ja-JP" altLang="en-US" sz="2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u="none" strike="noStrike" dirty="0" err="1">
                          <a:effectLst/>
                        </a:rPr>
                        <a:t>tooka</a:t>
                      </a:r>
                      <a:endParaRPr lang="en-US" sz="2200" b="0" i="1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91731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count Extent, Frequency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42632116"/>
              </p:ext>
            </p:extLst>
          </p:nvPr>
        </p:nvGraphicFramePr>
        <p:xfrm>
          <a:off x="838200" y="1371601"/>
          <a:ext cx="7696200" cy="52578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45914"/>
                <a:gridCol w="1421173"/>
                <a:gridCol w="4329113"/>
              </a:tblGrid>
              <a:tr h="985360"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3200" u="none" strike="noStrike">
                          <a:effectLst/>
                        </a:rPr>
                        <a:t>ばい </a:t>
                      </a:r>
                      <a:r>
                        <a:rPr lang="en-US" sz="3200" u="none" strike="noStrike">
                          <a:effectLst/>
                        </a:rPr>
                        <a:t>bai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3200" u="sng" strike="noStrike">
                          <a:effectLst/>
                          <a:hlinkClick r:id="rId2" tooltip="wiktionary:倍"/>
                        </a:rPr>
                        <a:t>倍</a:t>
                      </a:r>
                      <a:endParaRPr lang="ja-JP" altLang="en-US" sz="3200" b="0" i="0" u="sng" strike="noStrike">
                        <a:solidFill>
                          <a:srgbClr val="0000FF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3200" u="none" strike="noStrike">
                          <a:effectLst/>
                        </a:rPr>
                        <a:t>Multiples, -fold as in "twofold"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/>
                </a:tc>
              </a:tr>
              <a:tr h="985360"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3200" u="none" strike="noStrike">
                          <a:effectLst/>
                        </a:rPr>
                        <a:t>ばん </a:t>
                      </a:r>
                      <a:r>
                        <a:rPr lang="en-US" sz="3200" u="none" strike="noStrike">
                          <a:effectLst/>
                        </a:rPr>
                        <a:t>ban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3200" u="sng" strike="noStrike">
                          <a:effectLst/>
                          <a:hlinkClick r:id="rId3" tooltip="wiktionary:番"/>
                        </a:rPr>
                        <a:t>番</a:t>
                      </a:r>
                      <a:endParaRPr lang="ja-JP" altLang="en-US" sz="3200" b="0" i="0" u="sng" strike="noStrike">
                        <a:solidFill>
                          <a:srgbClr val="0000FF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3200" u="none" strike="noStrike" dirty="0">
                          <a:effectLst/>
                        </a:rPr>
                        <a:t>Position, turn, sports matches</a:t>
                      </a:r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/>
                </a:tc>
              </a:tr>
              <a:tr h="1963082"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3200" u="none" strike="noStrike">
                          <a:effectLst/>
                        </a:rPr>
                        <a:t>ど </a:t>
                      </a:r>
                      <a:r>
                        <a:rPr lang="en-US" sz="3200" u="none" strike="noStrike">
                          <a:effectLst/>
                        </a:rPr>
                        <a:t>do, also </a:t>
                      </a:r>
                      <a:r>
                        <a:rPr lang="ja-JP" altLang="en-US" sz="3200" u="none" strike="noStrike">
                          <a:effectLst/>
                        </a:rPr>
                        <a:t>たび </a:t>
                      </a:r>
                      <a:r>
                        <a:rPr lang="en-US" sz="3200" u="none" strike="noStrike">
                          <a:effectLst/>
                        </a:rPr>
                        <a:t>tabi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3200" u="sng" strike="noStrike">
                          <a:effectLst/>
                          <a:hlinkClick r:id="rId4" tooltip="wiktionary:度"/>
                        </a:rPr>
                        <a:t>度</a:t>
                      </a:r>
                      <a:endParaRPr lang="ja-JP" altLang="en-US" sz="3200" b="0" i="0" u="sng" strike="noStrike">
                        <a:solidFill>
                          <a:srgbClr val="0000FF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3200" u="none" strike="noStrike" dirty="0">
                          <a:effectLst/>
                        </a:rPr>
                        <a:t>Occurrences, number of times, degrees of temperature </a:t>
                      </a:r>
                      <a:r>
                        <a:rPr lang="en-US" sz="3200" u="none" strike="noStrike" dirty="0" smtClean="0">
                          <a:effectLst/>
                        </a:rPr>
                        <a:t>or angle</a:t>
                      </a:r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/>
                </a:tc>
              </a:tr>
              <a:tr h="1323998"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3200" u="none" strike="noStrike">
                          <a:effectLst/>
                        </a:rPr>
                        <a:t>かい </a:t>
                      </a:r>
                      <a:r>
                        <a:rPr lang="en-US" sz="3200" u="none" strike="noStrike">
                          <a:effectLst/>
                        </a:rPr>
                        <a:t>kai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3200" u="sng" strike="noStrike">
                          <a:effectLst/>
                          <a:hlinkClick r:id="rId5" tooltip="wiktionary:回"/>
                        </a:rPr>
                        <a:t>回</a:t>
                      </a:r>
                      <a:endParaRPr lang="ja-JP" altLang="en-US" sz="3200" b="0" i="0" u="sng" strike="noStrike">
                        <a:solidFill>
                          <a:srgbClr val="0000FF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3200" u="none" strike="noStrike" dirty="0">
                          <a:effectLst/>
                        </a:rPr>
                        <a:t>Occurrences, number of </a:t>
                      </a:r>
                      <a:r>
                        <a:rPr lang="en-US" sz="3200" u="none" strike="noStrike" dirty="0" smtClean="0">
                          <a:effectLst/>
                        </a:rPr>
                        <a:t>times</a:t>
                      </a:r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19635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44562"/>
          </a:xfrm>
        </p:spPr>
        <p:txBody>
          <a:bodyPr>
            <a:normAutofit fontScale="90000"/>
          </a:bodyPr>
          <a:lstStyle/>
          <a:p>
            <a:r>
              <a:rPr lang="en-US" dirty="0"/>
              <a:t>How many ducks are there</a:t>
            </a:r>
            <a:r>
              <a:rPr lang="en-US" dirty="0" smtClean="0"/>
              <a:t>?</a:t>
            </a:r>
            <a:br>
              <a:rPr lang="en-US" dirty="0" smtClean="0"/>
            </a:br>
            <a:r>
              <a:rPr lang="en-US" sz="2700" dirty="0" smtClean="0"/>
              <a:t>-- easy way to answer a question</a:t>
            </a:r>
            <a:endParaRPr lang="en-US" sz="27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295400"/>
            <a:ext cx="8153400" cy="5364163"/>
          </a:xfrm>
        </p:spPr>
        <p:txBody>
          <a:bodyPr>
            <a:normAutofit fontScale="92500" lnSpcReduction="20000"/>
          </a:bodyPr>
          <a:lstStyle/>
          <a:p>
            <a:r>
              <a:rPr lang="en-US" altLang="ja-JP" dirty="0" smtClean="0"/>
              <a:t>Q</a:t>
            </a:r>
            <a:r>
              <a:rPr lang="ja-JP" altLang="en-US" dirty="0" smtClean="0"/>
              <a:t>：</a:t>
            </a:r>
            <a:r>
              <a:rPr lang="ja-JP" altLang="en-US" u="sng" dirty="0" smtClean="0"/>
              <a:t>何</a:t>
            </a:r>
            <a:r>
              <a:rPr lang="ja-JP" altLang="en-US" u="sng" dirty="0" smtClean="0">
                <a:solidFill>
                  <a:srgbClr val="FF0000"/>
                </a:solidFill>
              </a:rPr>
              <a:t>匹</a:t>
            </a:r>
            <a:r>
              <a:rPr lang="ja-JP" altLang="en-US" u="sng" dirty="0" smtClean="0"/>
              <a:t>の鴨</a:t>
            </a:r>
            <a:r>
              <a:rPr lang="ja-JP" altLang="en-US" dirty="0" smtClean="0"/>
              <a:t>がいますか？</a:t>
            </a:r>
            <a:r>
              <a:rPr lang="en-US" dirty="0"/>
              <a:t>How many ducks are there</a:t>
            </a:r>
            <a:r>
              <a:rPr lang="en-US" dirty="0" smtClean="0"/>
              <a:t>?</a:t>
            </a:r>
          </a:p>
          <a:p>
            <a:r>
              <a:rPr lang="en-US" dirty="0" err="1" smtClean="0"/>
              <a:t>Nanbiki</a:t>
            </a:r>
            <a:r>
              <a:rPr lang="en-US" dirty="0" smtClean="0"/>
              <a:t> no </a:t>
            </a:r>
            <a:r>
              <a:rPr lang="en-US" dirty="0" err="1" smtClean="0"/>
              <a:t>kamo</a:t>
            </a:r>
            <a:r>
              <a:rPr lang="en-US" dirty="0" smtClean="0"/>
              <a:t> </a:t>
            </a:r>
            <a:r>
              <a:rPr lang="en-US" dirty="0" err="1" smtClean="0"/>
              <a:t>ga</a:t>
            </a:r>
            <a:r>
              <a:rPr lang="en-US" dirty="0" smtClean="0"/>
              <a:t> </a:t>
            </a:r>
            <a:r>
              <a:rPr lang="en-US" dirty="0" err="1" smtClean="0"/>
              <a:t>imasu</a:t>
            </a:r>
            <a:r>
              <a:rPr lang="en-US" dirty="0" smtClean="0"/>
              <a:t> </a:t>
            </a:r>
            <a:r>
              <a:rPr lang="en-US" dirty="0" err="1" smtClean="0"/>
              <a:t>ka</a:t>
            </a:r>
            <a:r>
              <a:rPr lang="en-US" dirty="0" smtClean="0"/>
              <a:t>?</a:t>
            </a:r>
          </a:p>
          <a:p>
            <a:endParaRPr lang="en-US" altLang="ja-JP" dirty="0"/>
          </a:p>
          <a:p>
            <a:endParaRPr lang="en-US" altLang="ja-JP" dirty="0" smtClean="0"/>
          </a:p>
          <a:p>
            <a:endParaRPr lang="en-US" altLang="ja-JP" dirty="0" smtClean="0"/>
          </a:p>
          <a:p>
            <a:r>
              <a:rPr lang="en-US" altLang="ja-JP" dirty="0"/>
              <a:t>A</a:t>
            </a:r>
            <a:r>
              <a:rPr lang="en-US" altLang="ja-JP" dirty="0" smtClean="0"/>
              <a:t>:</a:t>
            </a:r>
            <a:r>
              <a:rPr lang="ja-JP" altLang="en-US" u="sng" dirty="0"/>
              <a:t>七</a:t>
            </a:r>
            <a:r>
              <a:rPr lang="ja-JP" altLang="en-US" u="sng" dirty="0">
                <a:solidFill>
                  <a:srgbClr val="FF0000"/>
                </a:solidFill>
              </a:rPr>
              <a:t>匹</a:t>
            </a:r>
            <a:r>
              <a:rPr lang="ja-JP" altLang="en-US" u="sng" dirty="0" smtClean="0"/>
              <a:t>の鴨</a:t>
            </a:r>
            <a:r>
              <a:rPr lang="ja-JP" altLang="en-US" dirty="0" smtClean="0"/>
              <a:t>がいます。</a:t>
            </a:r>
            <a:r>
              <a:rPr lang="en-US" altLang="ja-JP" dirty="0" smtClean="0"/>
              <a:t>7 ducks are there.</a:t>
            </a:r>
          </a:p>
          <a:p>
            <a:r>
              <a:rPr lang="en-US" altLang="ja-JP" dirty="0" err="1" smtClean="0"/>
              <a:t>Nanahiki</a:t>
            </a:r>
            <a:r>
              <a:rPr lang="en-US" altLang="ja-JP" dirty="0" smtClean="0"/>
              <a:t> no </a:t>
            </a:r>
            <a:r>
              <a:rPr lang="en-US" altLang="ja-JP" dirty="0" err="1" smtClean="0"/>
              <a:t>kamo</a:t>
            </a:r>
            <a:r>
              <a:rPr lang="en-US" altLang="ja-JP" dirty="0" smtClean="0"/>
              <a:t> </a:t>
            </a:r>
            <a:r>
              <a:rPr lang="en-US" altLang="ja-JP" dirty="0" err="1" smtClean="0"/>
              <a:t>ga</a:t>
            </a:r>
            <a:r>
              <a:rPr lang="en-US" altLang="ja-JP" dirty="0" smtClean="0"/>
              <a:t> </a:t>
            </a:r>
            <a:r>
              <a:rPr lang="en-US" altLang="ja-JP" dirty="0" err="1" smtClean="0"/>
              <a:t>imasu</a:t>
            </a:r>
            <a:r>
              <a:rPr lang="en-US" altLang="ja-JP" dirty="0" smtClean="0"/>
              <a:t>.</a:t>
            </a:r>
          </a:p>
          <a:p>
            <a:pPr lvl="1"/>
            <a:r>
              <a:rPr lang="en-US" dirty="0" smtClean="0"/>
              <a:t>Copy the same structure of the question.</a:t>
            </a:r>
          </a:p>
          <a:p>
            <a:pPr lvl="1"/>
            <a:r>
              <a:rPr lang="en-US" dirty="0" smtClean="0"/>
              <a:t>Replace the question word (</a:t>
            </a:r>
            <a:r>
              <a:rPr lang="ja-JP" altLang="en-US" dirty="0" smtClean="0"/>
              <a:t>何</a:t>
            </a:r>
            <a:r>
              <a:rPr lang="en-US" dirty="0" smtClean="0"/>
              <a:t>) with the needed information</a:t>
            </a:r>
            <a:r>
              <a:rPr lang="en-US" dirty="0"/>
              <a:t> </a:t>
            </a:r>
            <a:r>
              <a:rPr lang="en-US" dirty="0" smtClean="0"/>
              <a:t>(the number).</a:t>
            </a:r>
          </a:p>
          <a:p>
            <a:pPr lvl="1"/>
            <a:r>
              <a:rPr lang="en-US" dirty="0" smtClean="0"/>
              <a:t>Delete the question particle </a:t>
            </a:r>
            <a:r>
              <a:rPr lang="ja-JP" altLang="en-US" dirty="0" smtClean="0"/>
              <a:t>か</a:t>
            </a:r>
            <a:r>
              <a:rPr lang="en-US" altLang="ja-JP" dirty="0" smtClean="0"/>
              <a:t>.</a:t>
            </a:r>
            <a:endParaRPr lang="en-US" dirty="0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400" y="1752600"/>
            <a:ext cx="3124200" cy="2088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188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4000" dirty="0" smtClean="0"/>
              <a:t>Oops, I forgot which counter to use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ja-JP" dirty="0" smtClean="0"/>
              <a:t>Number + </a:t>
            </a:r>
            <a:r>
              <a:rPr lang="ja-JP" altLang="en-US" dirty="0" smtClean="0"/>
              <a:t>個 </a:t>
            </a:r>
            <a:r>
              <a:rPr lang="en-US" altLang="ja-JP" dirty="0" smtClean="0"/>
              <a:t>+ Noun</a:t>
            </a:r>
          </a:p>
          <a:p>
            <a:pPr lvl="1"/>
            <a:r>
              <a:rPr lang="ja-JP" altLang="en-US" dirty="0" smtClean="0"/>
              <a:t>個</a:t>
            </a:r>
            <a:r>
              <a:rPr lang="en-US" altLang="ja-JP" dirty="0"/>
              <a:t>(</a:t>
            </a:r>
            <a:r>
              <a:rPr lang="ja-JP" altLang="en-US" dirty="0"/>
              <a:t>こ </a:t>
            </a:r>
            <a:r>
              <a:rPr lang="en-US" dirty="0" err="1" smtClean="0"/>
              <a:t>ko</a:t>
            </a:r>
            <a:r>
              <a:rPr lang="en-US" dirty="0" smtClean="0"/>
              <a:t>), General </a:t>
            </a:r>
            <a:r>
              <a:rPr lang="en-US" dirty="0"/>
              <a:t>measurement word, used when there is no specific counter. Implies that the item is small and/or </a:t>
            </a:r>
            <a:r>
              <a:rPr lang="en-US" dirty="0" smtClean="0"/>
              <a:t>round. </a:t>
            </a:r>
            <a:r>
              <a:rPr lang="ja-JP" altLang="en-US" dirty="0"/>
              <a:t>個 </a:t>
            </a:r>
            <a:r>
              <a:rPr lang="en-US" dirty="0"/>
              <a:t>is also used for military </a:t>
            </a:r>
            <a:r>
              <a:rPr lang="en-US" dirty="0" smtClean="0"/>
              <a:t>units.</a:t>
            </a:r>
          </a:p>
          <a:p>
            <a:r>
              <a:rPr lang="en-US" dirty="0" smtClean="0"/>
              <a:t>Number + Noun</a:t>
            </a:r>
          </a:p>
          <a:p>
            <a:pPr lvl="1"/>
            <a:r>
              <a:rPr lang="ja-JP" altLang="en-US" dirty="0" smtClean="0"/>
              <a:t>七鴨（なな　かも、</a:t>
            </a:r>
            <a:r>
              <a:rPr lang="en-US" altLang="ja-JP" dirty="0" smtClean="0"/>
              <a:t>nana </a:t>
            </a:r>
            <a:r>
              <a:rPr lang="en-US" altLang="ja-JP" dirty="0" err="1" smtClean="0"/>
              <a:t>kamo</a:t>
            </a:r>
            <a:r>
              <a:rPr lang="ja-JP" altLang="en-US" dirty="0" smtClean="0"/>
              <a:t>）</a:t>
            </a:r>
            <a:endParaRPr lang="en-US" dirty="0" smtClean="0"/>
          </a:p>
          <a:p>
            <a:r>
              <a:rPr lang="en-US" dirty="0" smtClean="0"/>
              <a:t>Use fingers to show the number</a:t>
            </a:r>
          </a:p>
        </p:txBody>
      </p:sp>
      <p:pic>
        <p:nvPicPr>
          <p:cNvPr id="2051" name="Picture 3" descr="C:\Users\Jiajun\AppData\Local\Microsoft\Windows\INetCache\IE\ZFS690R3\120px-Face-blush.svg[1]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4800" y="457200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Users\Jiajun\AppData\Local\Microsoft\Windows\INetCache\IE\EF28HMYY\counting-way[1]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4876800"/>
            <a:ext cx="1905000" cy="1435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6997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Japanese counter word </a:t>
            </a:r>
            <a:endParaRPr lang="en-US" sz="2400" dirty="0" smtClean="0"/>
          </a:p>
          <a:p>
            <a:pPr lvl="1"/>
            <a:r>
              <a:rPr lang="en-US" sz="1400" dirty="0" smtClean="0">
                <a:hlinkClick r:id="rId2"/>
              </a:rPr>
              <a:t>https</a:t>
            </a:r>
            <a:r>
              <a:rPr lang="en-US" sz="1400" dirty="0">
                <a:hlinkClick r:id="rId2"/>
              </a:rPr>
              <a:t>://</a:t>
            </a:r>
            <a:r>
              <a:rPr lang="en-US" sz="1400" dirty="0" smtClean="0">
                <a:hlinkClick r:id="rId2"/>
              </a:rPr>
              <a:t>en.wikipedia.org/wiki/Japanese_counter_word</a:t>
            </a:r>
            <a:r>
              <a:rPr lang="en-US" sz="1400" dirty="0" smtClean="0"/>
              <a:t> </a:t>
            </a:r>
            <a:endParaRPr lang="en-US" sz="1400" dirty="0"/>
          </a:p>
          <a:p>
            <a:r>
              <a:rPr lang="ja-JP" altLang="en-US" sz="2400" dirty="0"/>
              <a:t>助数</a:t>
            </a:r>
            <a:r>
              <a:rPr lang="ja-JP" altLang="en-US" sz="2400" dirty="0" smtClean="0"/>
              <a:t>詞 </a:t>
            </a:r>
            <a:endParaRPr lang="en-US" altLang="ja-JP" sz="2400" dirty="0" smtClean="0"/>
          </a:p>
          <a:p>
            <a:pPr lvl="1"/>
            <a:r>
              <a:rPr lang="en-US" altLang="ja-JP" sz="1400" dirty="0" smtClean="0">
                <a:hlinkClick r:id="rId3"/>
              </a:rPr>
              <a:t>https</a:t>
            </a:r>
            <a:r>
              <a:rPr lang="en-US" altLang="ja-JP" sz="1400" dirty="0">
                <a:hlinkClick r:id="rId3"/>
              </a:rPr>
              <a:t>://ja.wikipedia.org/wiki/%E5%8A%A9%E6%95%B0%E8%A9%9E#.</a:t>
            </a:r>
            <a:r>
              <a:rPr lang="en-US" altLang="ja-JP" sz="1400" dirty="0" smtClean="0">
                <a:hlinkClick r:id="rId3"/>
              </a:rPr>
              <a:t>E6.97.A5.E6.9C.AC.E8.AA.9E.E3.81.AE.E5.8A.A9.E6.95.B0.E8.A9.9E</a:t>
            </a:r>
            <a:r>
              <a:rPr lang="en-US" altLang="ja-JP" sz="1400" dirty="0" smtClean="0"/>
              <a:t> </a:t>
            </a:r>
            <a:endParaRPr lang="ja-JP" altLang="en-US" sz="1400" dirty="0"/>
          </a:p>
          <a:p>
            <a:r>
              <a:rPr lang="en-US" sz="2400" dirty="0"/>
              <a:t> GENKI: An Integrated Course in Elementary Japanese I [Second Edition] </a:t>
            </a:r>
            <a:endParaRPr lang="en-US" sz="2400" dirty="0" smtClean="0"/>
          </a:p>
          <a:p>
            <a:r>
              <a:rPr lang="ja-JP" altLang="en-US" sz="2400" dirty="0"/>
              <a:t>数詞 </a:t>
            </a:r>
            <a:r>
              <a:rPr lang="en-US" altLang="ja-JP" sz="2400" dirty="0"/>
              <a:t>(</a:t>
            </a:r>
            <a:r>
              <a:rPr lang="en-US" sz="2400" dirty="0"/>
              <a:t>Counters</a:t>
            </a:r>
            <a:r>
              <a:rPr lang="en-US" sz="2400" dirty="0" smtClean="0"/>
              <a:t>) </a:t>
            </a:r>
          </a:p>
          <a:p>
            <a:pPr lvl="1"/>
            <a:r>
              <a:rPr lang="en-US" sz="1400" dirty="0">
                <a:hlinkClick r:id="rId4"/>
              </a:rPr>
              <a:t>http://</a:t>
            </a:r>
            <a:r>
              <a:rPr lang="en-US" sz="1400" dirty="0" smtClean="0">
                <a:hlinkClick r:id="rId4"/>
              </a:rPr>
              <a:t>www.laits.utexas.edu/japanese/joshu/counters.php</a:t>
            </a:r>
            <a:r>
              <a:rPr lang="en-US" sz="1400" dirty="0" smtClean="0"/>
              <a:t> </a:t>
            </a:r>
          </a:p>
          <a:p>
            <a:r>
              <a:rPr lang="en-US" sz="2400" dirty="0" smtClean="0"/>
              <a:t>Japanese/Grammar/Counters</a:t>
            </a:r>
          </a:p>
          <a:p>
            <a:pPr lvl="1"/>
            <a:r>
              <a:rPr lang="en-US" sz="1400" dirty="0" smtClean="0">
                <a:hlinkClick r:id="rId5"/>
              </a:rPr>
              <a:t>https</a:t>
            </a:r>
            <a:r>
              <a:rPr lang="en-US" sz="1400" dirty="0">
                <a:hlinkClick r:id="rId5"/>
              </a:rPr>
              <a:t>://</a:t>
            </a:r>
            <a:r>
              <a:rPr lang="en-US" sz="1400" dirty="0" smtClean="0">
                <a:hlinkClick r:id="rId5"/>
              </a:rPr>
              <a:t>en.wikibooks.org/wiki/Japanese/Grammar/Counters</a:t>
            </a:r>
            <a:r>
              <a:rPr lang="en-US" sz="1400" dirty="0" smtClean="0"/>
              <a:t>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898859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44562"/>
          </a:xfrm>
        </p:spPr>
        <p:txBody>
          <a:bodyPr/>
          <a:lstStyle/>
          <a:p>
            <a:r>
              <a:rPr lang="en-US" dirty="0" smtClean="0"/>
              <a:t>How many ducks are there?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3000"/>
            <a:ext cx="9144000" cy="4983163"/>
          </a:xfrm>
        </p:spPr>
      </p:pic>
    </p:spTree>
    <p:extLst>
      <p:ext uri="{BB962C8B-B14F-4D97-AF65-F5344CB8AC3E}">
        <p14:creationId xmlns:p14="http://schemas.microsoft.com/office/powerpoint/2010/main" val="3341600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33600" y="3200400"/>
            <a:ext cx="4191000" cy="213360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Thank you!</a:t>
            </a:r>
          </a:p>
          <a:p>
            <a:pPr marL="0" indent="0">
              <a:buNone/>
            </a:pPr>
            <a:r>
              <a:rPr lang="ja-JP" altLang="en-US" dirty="0"/>
              <a:t>ありがとうございます</a:t>
            </a:r>
            <a:r>
              <a:rPr lang="ja-JP" altLang="en-US" dirty="0" smtClean="0"/>
              <a:t>。</a:t>
            </a:r>
            <a:endParaRPr lang="en-US" altLang="ja-JP" dirty="0" smtClean="0"/>
          </a:p>
          <a:p>
            <a:pPr marL="0" indent="0">
              <a:buNone/>
            </a:pPr>
            <a:r>
              <a:rPr lang="en-US" dirty="0" err="1" smtClean="0"/>
              <a:t>Arigatou</a:t>
            </a:r>
            <a:r>
              <a:rPr lang="en-US" dirty="0" smtClean="0"/>
              <a:t> </a:t>
            </a:r>
            <a:r>
              <a:rPr lang="en-US" dirty="0" err="1" smtClean="0"/>
              <a:t>gozaimasu</a:t>
            </a:r>
            <a:r>
              <a:rPr lang="en-US" dirty="0" smtClean="0"/>
              <a:t>.</a:t>
            </a:r>
          </a:p>
        </p:txBody>
      </p:sp>
      <p:pic>
        <p:nvPicPr>
          <p:cNvPr id="4102" name="Picture 6" descr="C:\Users\Jiajun\AppData\Local\Microsoft\Windows\INetCache\IE\EF28HMYY\chinese_blossom_painting_by_beamcannon[1]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2272" y="43937"/>
            <a:ext cx="4681728" cy="3406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1196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many ducks are there?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800600" cy="4800600"/>
          </a:xfrm>
        </p:spPr>
        <p:txBody>
          <a:bodyPr/>
          <a:lstStyle/>
          <a:p>
            <a:r>
              <a:rPr lang="en-US" dirty="0" smtClean="0"/>
              <a:t>7 ducks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          In Japanese </a:t>
            </a:r>
          </a:p>
          <a:p>
            <a:pPr marL="0" indent="0">
              <a:buNone/>
            </a:pPr>
            <a:r>
              <a:rPr lang="en-US" dirty="0" smtClean="0"/>
              <a:t>Duck: </a:t>
            </a:r>
            <a:r>
              <a:rPr lang="ja-JP" altLang="en-US" dirty="0" smtClean="0"/>
              <a:t>鴨</a:t>
            </a:r>
            <a:r>
              <a:rPr lang="en-US" dirty="0"/>
              <a:t>(</a:t>
            </a:r>
            <a:r>
              <a:rPr lang="ja-JP" altLang="en-US" dirty="0"/>
              <a:t>かも、</a:t>
            </a:r>
            <a:r>
              <a:rPr lang="en-US" altLang="ja-JP" dirty="0" err="1"/>
              <a:t>kamo</a:t>
            </a:r>
            <a:r>
              <a:rPr lang="en-US" dirty="0"/>
              <a:t>) 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7 </a:t>
            </a:r>
            <a:r>
              <a:rPr lang="ja-JP" altLang="en-US" dirty="0" smtClean="0"/>
              <a:t>鴨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FF0000"/>
                </a:solidFill>
              </a:rPr>
              <a:t>?</a:t>
            </a:r>
          </a:p>
          <a:p>
            <a:r>
              <a:rPr lang="ja-JP" altLang="en-US" dirty="0" smtClean="0"/>
              <a:t>鴨</a:t>
            </a:r>
            <a:r>
              <a:rPr lang="en-US" altLang="ja-JP" dirty="0" smtClean="0"/>
              <a:t>7 </a:t>
            </a:r>
            <a:r>
              <a:rPr lang="en-US" altLang="ja-JP" dirty="0" smtClean="0">
                <a:solidFill>
                  <a:srgbClr val="FF0000"/>
                </a:solidFill>
              </a:rPr>
              <a:t>?</a:t>
            </a:r>
            <a:endParaRPr lang="en-US" dirty="0">
              <a:solidFill>
                <a:srgbClr val="FF0000"/>
              </a:solidFill>
            </a:endParaRP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1644" y="2362200"/>
            <a:ext cx="3989956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276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Grammar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Counters </a:t>
            </a:r>
            <a:r>
              <a:rPr lang="en-US" dirty="0" smtClean="0"/>
              <a:t>are used with numbers to express </a:t>
            </a:r>
            <a:r>
              <a:rPr lang="en-US" dirty="0"/>
              <a:t>quantity </a:t>
            </a:r>
            <a:r>
              <a:rPr lang="en-US" dirty="0" smtClean="0"/>
              <a:t>and frequency </a:t>
            </a:r>
            <a:r>
              <a:rPr lang="en-US" dirty="0"/>
              <a:t>in </a:t>
            </a:r>
            <a:r>
              <a:rPr lang="en-US" dirty="0" smtClean="0"/>
              <a:t>Japanese.</a:t>
            </a:r>
          </a:p>
          <a:p>
            <a:endParaRPr lang="en-US" dirty="0" smtClean="0"/>
          </a:p>
          <a:p>
            <a:r>
              <a:rPr lang="en-US" dirty="0" smtClean="0"/>
              <a:t>Generally</a:t>
            </a:r>
          </a:p>
          <a:p>
            <a:pPr lvl="1"/>
            <a:r>
              <a:rPr lang="en-US" dirty="0" smtClean="0">
                <a:solidFill>
                  <a:srgbClr val="7030A0"/>
                </a:solidFill>
              </a:rPr>
              <a:t>Noun</a:t>
            </a:r>
            <a:r>
              <a:rPr lang="en-US" dirty="0" smtClean="0"/>
              <a:t> + number + </a:t>
            </a:r>
            <a:r>
              <a:rPr lang="en-US" dirty="0" smtClean="0">
                <a:solidFill>
                  <a:srgbClr val="FF0000"/>
                </a:solidFill>
              </a:rPr>
              <a:t>counter</a:t>
            </a:r>
          </a:p>
          <a:p>
            <a:pPr lvl="1"/>
            <a:r>
              <a:rPr lang="ja-JP" altLang="en-US" sz="4400" dirty="0" smtClean="0"/>
              <a:t> </a:t>
            </a:r>
            <a:r>
              <a:rPr lang="ja-JP" altLang="en-US" sz="4400" dirty="0" smtClean="0">
                <a:solidFill>
                  <a:srgbClr val="7030A0"/>
                </a:solidFill>
              </a:rPr>
              <a:t>鴨</a:t>
            </a:r>
            <a:r>
              <a:rPr lang="ja-JP" altLang="en-US" sz="4400" dirty="0" smtClean="0"/>
              <a:t>  七  </a:t>
            </a:r>
            <a:r>
              <a:rPr lang="ja-JP" altLang="en-US" sz="4400" dirty="0" smtClean="0">
                <a:solidFill>
                  <a:srgbClr val="FF0000"/>
                </a:solidFill>
              </a:rPr>
              <a:t>匹 </a:t>
            </a:r>
            <a:r>
              <a:rPr lang="en-US" altLang="ja-JP" sz="4400" dirty="0" smtClean="0"/>
              <a:t>(</a:t>
            </a:r>
            <a:r>
              <a:rPr lang="en-US" altLang="ja-JP" sz="4400" dirty="0" err="1" smtClean="0"/>
              <a:t>kamo</a:t>
            </a:r>
            <a:r>
              <a:rPr lang="en-US" altLang="ja-JP" sz="4400" dirty="0" smtClean="0"/>
              <a:t> nana </a:t>
            </a:r>
            <a:r>
              <a:rPr lang="en-US" altLang="ja-JP" sz="4400" dirty="0" err="1" smtClean="0"/>
              <a:t>hiki</a:t>
            </a:r>
            <a:r>
              <a:rPr lang="en-US" altLang="ja-JP" sz="4400" dirty="0" smtClean="0"/>
              <a:t>)</a:t>
            </a:r>
            <a:endParaRPr lang="en-US" sz="4400" dirty="0" smtClean="0"/>
          </a:p>
          <a:p>
            <a:pPr lvl="1"/>
            <a:endParaRPr lang="en-US" dirty="0" smtClean="0"/>
          </a:p>
          <a:p>
            <a:r>
              <a:rPr lang="en-US" dirty="0" smtClean="0"/>
              <a:t>To emphasize</a:t>
            </a:r>
          </a:p>
          <a:p>
            <a:pPr lvl="1"/>
            <a:r>
              <a:rPr lang="en-US" dirty="0" smtClean="0"/>
              <a:t>Number + </a:t>
            </a:r>
            <a:r>
              <a:rPr lang="en-US" dirty="0" smtClean="0">
                <a:solidFill>
                  <a:srgbClr val="FF0000"/>
                </a:solidFill>
              </a:rPr>
              <a:t>counter</a:t>
            </a:r>
            <a:r>
              <a:rPr lang="en-US" dirty="0" smtClean="0"/>
              <a:t> + </a:t>
            </a:r>
            <a:r>
              <a:rPr lang="ja-JP" altLang="en-US" dirty="0" smtClean="0"/>
              <a:t>の</a:t>
            </a:r>
            <a:r>
              <a:rPr lang="en-US" altLang="ja-JP" dirty="0" smtClean="0"/>
              <a:t> + </a:t>
            </a:r>
            <a:r>
              <a:rPr lang="en-US" dirty="0" smtClean="0">
                <a:solidFill>
                  <a:srgbClr val="7030A0"/>
                </a:solidFill>
              </a:rPr>
              <a:t>Noun</a:t>
            </a:r>
          </a:p>
          <a:p>
            <a:pPr lvl="1"/>
            <a:r>
              <a:rPr lang="ja-JP" altLang="en-US" sz="4400" dirty="0" smtClean="0"/>
              <a:t> 七  </a:t>
            </a:r>
            <a:r>
              <a:rPr lang="ja-JP" altLang="en-US" sz="4400" dirty="0" smtClean="0">
                <a:solidFill>
                  <a:srgbClr val="FF0000"/>
                </a:solidFill>
              </a:rPr>
              <a:t>匹</a:t>
            </a:r>
            <a:r>
              <a:rPr lang="ja-JP" altLang="en-US" sz="4400" dirty="0" smtClean="0"/>
              <a:t>  の  </a:t>
            </a:r>
            <a:r>
              <a:rPr lang="ja-JP" altLang="en-US" sz="4400" dirty="0" smtClean="0">
                <a:solidFill>
                  <a:srgbClr val="7030A0"/>
                </a:solidFill>
              </a:rPr>
              <a:t>鴨 </a:t>
            </a:r>
            <a:r>
              <a:rPr lang="en-US" altLang="ja-JP" sz="4400" dirty="0" smtClean="0"/>
              <a:t>(nana </a:t>
            </a:r>
            <a:r>
              <a:rPr lang="en-US" altLang="ja-JP" sz="4400" dirty="0" err="1" smtClean="0"/>
              <a:t>hiki</a:t>
            </a:r>
            <a:r>
              <a:rPr lang="en-US" altLang="ja-JP" sz="4400" dirty="0" smtClean="0"/>
              <a:t> no </a:t>
            </a:r>
            <a:r>
              <a:rPr lang="en-US" altLang="ja-JP" sz="4400" dirty="0" err="1" smtClean="0"/>
              <a:t>kamo</a:t>
            </a:r>
            <a:r>
              <a:rPr lang="en-US" altLang="ja-JP" sz="4400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249167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/>
          <a:lstStyle/>
          <a:p>
            <a:r>
              <a:rPr lang="en-US" dirty="0" smtClean="0"/>
              <a:t>Numbers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92552828"/>
              </p:ext>
            </p:extLst>
          </p:nvPr>
        </p:nvGraphicFramePr>
        <p:xfrm>
          <a:off x="685800" y="990600"/>
          <a:ext cx="8077199" cy="5562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15100"/>
                <a:gridCol w="1033500"/>
                <a:gridCol w="3148200"/>
                <a:gridCol w="2480399"/>
              </a:tblGrid>
              <a:tr h="74168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</a:rPr>
                        <a:t>Numeral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286" marR="6286" marT="628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kanji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286" marR="6286" marT="628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pronunciation (hiragana)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286" marR="6286" marT="628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</a:rPr>
                        <a:t>pronunciation (</a:t>
                      </a:r>
                      <a:r>
                        <a:rPr lang="en-US" sz="1800" u="none" strike="noStrike" dirty="0" err="1">
                          <a:effectLst/>
                        </a:rPr>
                        <a:t>romaji</a:t>
                      </a:r>
                      <a:r>
                        <a:rPr lang="en-US" sz="1800" u="none" strike="noStrike" dirty="0">
                          <a:effectLst/>
                        </a:rPr>
                        <a:t>)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286" marR="6286" marT="6286" marB="0" anchor="ctr"/>
                </a:tc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286" marR="6286" marT="6286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1800" u="none" strike="noStrike">
                          <a:effectLst/>
                        </a:rPr>
                        <a:t>一</a:t>
                      </a:r>
                      <a:endParaRPr lang="ja-JP" alt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286" marR="6286" marT="628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1800" u="none" strike="noStrike">
                          <a:effectLst/>
                        </a:rPr>
                        <a:t>いち</a:t>
                      </a:r>
                      <a:endParaRPr lang="ja-JP" alt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286" marR="6286" marT="628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ichi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286" marR="6286" marT="6286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286" marR="6286" marT="6286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1800" u="none" strike="noStrike">
                          <a:effectLst/>
                        </a:rPr>
                        <a:t>二</a:t>
                      </a:r>
                      <a:endParaRPr lang="ja-JP" alt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286" marR="6286" marT="628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1800" u="none" strike="noStrike">
                          <a:effectLst/>
                        </a:rPr>
                        <a:t>に</a:t>
                      </a:r>
                      <a:endParaRPr lang="ja-JP" alt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286" marR="6286" marT="628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ni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286" marR="6286" marT="6286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286" marR="6286" marT="6286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1800" u="none" strike="noStrike">
                          <a:effectLst/>
                        </a:rPr>
                        <a:t>三</a:t>
                      </a:r>
                      <a:endParaRPr lang="ja-JP" alt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286" marR="6286" marT="628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1800" u="none" strike="noStrike">
                          <a:effectLst/>
                        </a:rPr>
                        <a:t>さん</a:t>
                      </a:r>
                      <a:endParaRPr lang="ja-JP" alt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286" marR="6286" marT="628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san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286" marR="6286" marT="6286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4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286" marR="6286" marT="6286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1800" u="none" strike="noStrike">
                          <a:effectLst/>
                        </a:rPr>
                        <a:t>四</a:t>
                      </a:r>
                      <a:endParaRPr lang="ja-JP" alt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286" marR="6286" marT="628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1800" u="none" strike="noStrike" dirty="0" smtClean="0">
                          <a:effectLst/>
                        </a:rPr>
                        <a:t>し・よん・よ</a:t>
                      </a:r>
                      <a:endParaRPr lang="ja-JP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286" marR="6286" marT="6286" marB="0" anchor="b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u="none" strike="noStrike" dirty="0" err="1" smtClean="0">
                          <a:effectLst/>
                        </a:rPr>
                        <a:t>shi</a:t>
                      </a:r>
                      <a:r>
                        <a:rPr lang="en-US" sz="1800" u="none" strike="noStrike" dirty="0" smtClean="0">
                          <a:effectLst/>
                        </a:rPr>
                        <a:t>/yon/</a:t>
                      </a:r>
                      <a:r>
                        <a:rPr lang="en-US" sz="1800" u="none" strike="noStrike" dirty="0" err="1" smtClean="0">
                          <a:effectLst/>
                        </a:rPr>
                        <a:t>yo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286" marR="6286" marT="6286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5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286" marR="6286" marT="6286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1800" u="none" strike="noStrike">
                          <a:effectLst/>
                        </a:rPr>
                        <a:t>五</a:t>
                      </a:r>
                      <a:endParaRPr lang="ja-JP" alt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286" marR="6286" marT="628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1800" u="none" strike="noStrike">
                          <a:effectLst/>
                        </a:rPr>
                        <a:t>ご</a:t>
                      </a:r>
                      <a:endParaRPr lang="ja-JP" alt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286" marR="6286" marT="628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go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286" marR="6286" marT="6286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6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286" marR="6286" marT="6286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1800" u="none" strike="noStrike">
                          <a:effectLst/>
                        </a:rPr>
                        <a:t>六</a:t>
                      </a:r>
                      <a:endParaRPr lang="ja-JP" alt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286" marR="6286" marT="628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1800" u="none" strike="noStrike">
                          <a:effectLst/>
                        </a:rPr>
                        <a:t>ろく</a:t>
                      </a:r>
                      <a:endParaRPr lang="ja-JP" alt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286" marR="6286" marT="628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roku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286" marR="6286" marT="6286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7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286" marR="6286" marT="6286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1800" u="none" strike="noStrike">
                          <a:effectLst/>
                        </a:rPr>
                        <a:t>七</a:t>
                      </a:r>
                      <a:endParaRPr lang="ja-JP" alt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286" marR="6286" marT="628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1800" u="none" strike="noStrike" dirty="0" smtClean="0">
                          <a:effectLst/>
                        </a:rPr>
                        <a:t>しち・なな</a:t>
                      </a:r>
                      <a:endParaRPr lang="ja-JP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286" marR="6286" marT="628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 err="1" smtClean="0">
                          <a:effectLst/>
                        </a:rPr>
                        <a:t>shichi</a:t>
                      </a:r>
                      <a:r>
                        <a:rPr lang="en-US" sz="1800" u="none" strike="noStrike" dirty="0" smtClean="0">
                          <a:effectLst/>
                        </a:rPr>
                        <a:t>/nana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286" marR="6286" marT="6286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8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286" marR="6286" marT="6286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1800" u="none" strike="noStrike">
                          <a:effectLst/>
                        </a:rPr>
                        <a:t>八</a:t>
                      </a:r>
                      <a:endParaRPr lang="ja-JP" alt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286" marR="6286" marT="628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1800" u="none" strike="noStrike">
                          <a:effectLst/>
                        </a:rPr>
                        <a:t>はち</a:t>
                      </a:r>
                      <a:endParaRPr lang="ja-JP" alt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286" marR="6286" marT="628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hachi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286" marR="6286" marT="6286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9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286" marR="6286" marT="6286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1800" u="none" strike="noStrike">
                          <a:effectLst/>
                        </a:rPr>
                        <a:t>九</a:t>
                      </a:r>
                      <a:endParaRPr lang="ja-JP" alt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286" marR="6286" marT="628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1800" u="none" strike="noStrike" dirty="0">
                          <a:effectLst/>
                        </a:rPr>
                        <a:t>きゅ</a:t>
                      </a:r>
                      <a:r>
                        <a:rPr lang="ja-JP" altLang="en-US" sz="1800" u="none" strike="noStrike" dirty="0" smtClean="0">
                          <a:effectLst/>
                        </a:rPr>
                        <a:t>う・く</a:t>
                      </a:r>
                      <a:endParaRPr lang="ja-JP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286" marR="6286" marT="628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 err="1" smtClean="0">
                          <a:effectLst/>
                        </a:rPr>
                        <a:t>kyuu</a:t>
                      </a:r>
                      <a:r>
                        <a:rPr lang="en-US" sz="1800" u="none" strike="noStrike" dirty="0" smtClean="0">
                          <a:effectLst/>
                        </a:rPr>
                        <a:t>/</a:t>
                      </a:r>
                      <a:r>
                        <a:rPr lang="en-US" sz="1800" u="none" strike="noStrike" dirty="0" err="1" smtClean="0">
                          <a:effectLst/>
                        </a:rPr>
                        <a:t>ku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286" marR="6286" marT="6286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10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286" marR="6286" marT="6286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1800" u="none" strike="noStrike">
                          <a:effectLst/>
                        </a:rPr>
                        <a:t>十</a:t>
                      </a:r>
                      <a:endParaRPr lang="ja-JP" alt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286" marR="6286" marT="628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1800" u="none" strike="noStrike">
                          <a:effectLst/>
                        </a:rPr>
                        <a:t>じゅう</a:t>
                      </a:r>
                      <a:endParaRPr lang="ja-JP" alt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286" marR="6286" marT="628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 err="1">
                          <a:effectLst/>
                        </a:rPr>
                        <a:t>jyuu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286" marR="6286" marT="6286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11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286" marR="6286" marT="6286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1800" u="none" strike="noStrike">
                          <a:effectLst/>
                        </a:rPr>
                        <a:t>十一</a:t>
                      </a:r>
                      <a:endParaRPr lang="ja-JP" alt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286" marR="6286" marT="628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1800" u="none" strike="noStrike">
                          <a:effectLst/>
                        </a:rPr>
                        <a:t>じゅういち</a:t>
                      </a:r>
                      <a:endParaRPr lang="ja-JP" alt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286" marR="6286" marT="628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 err="1">
                          <a:effectLst/>
                        </a:rPr>
                        <a:t>jyuuichi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286" marR="6286" marT="6286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12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286" marR="6286" marT="6286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1800" u="none" strike="noStrike">
                          <a:effectLst/>
                        </a:rPr>
                        <a:t>十二</a:t>
                      </a:r>
                      <a:endParaRPr lang="ja-JP" alt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286" marR="6286" marT="628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1800" u="none" strike="noStrike">
                          <a:effectLst/>
                        </a:rPr>
                        <a:t>じゅうに</a:t>
                      </a:r>
                      <a:endParaRPr lang="ja-JP" alt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286" marR="6286" marT="628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jyuuni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286" marR="6286" marT="6286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13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286" marR="6286" marT="6286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?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286" marR="6286" marT="628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?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286" marR="6286" marT="628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?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286" marR="6286" marT="6286" marB="0" anchor="b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91547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35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Counters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38200"/>
            <a:ext cx="8229600" cy="5287963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Generally</a:t>
            </a:r>
          </a:p>
          <a:p>
            <a:pPr lvl="1"/>
            <a:r>
              <a:rPr lang="en-US" dirty="0" smtClean="0">
                <a:solidFill>
                  <a:srgbClr val="7030A0"/>
                </a:solidFill>
              </a:rPr>
              <a:t>Noun</a:t>
            </a:r>
            <a:r>
              <a:rPr lang="en-US" dirty="0" smtClean="0"/>
              <a:t> + number + </a:t>
            </a:r>
            <a:r>
              <a:rPr lang="en-US" dirty="0" smtClean="0">
                <a:solidFill>
                  <a:srgbClr val="FF0000"/>
                </a:solidFill>
              </a:rPr>
              <a:t>counter</a:t>
            </a:r>
          </a:p>
          <a:p>
            <a:pPr lvl="1"/>
            <a:r>
              <a:rPr lang="ja-JP" altLang="en-US" sz="4400" dirty="0" smtClean="0"/>
              <a:t> </a:t>
            </a:r>
            <a:r>
              <a:rPr lang="ja-JP" altLang="en-US" sz="4400" dirty="0" smtClean="0">
                <a:solidFill>
                  <a:srgbClr val="7030A0"/>
                </a:solidFill>
              </a:rPr>
              <a:t>鴨</a:t>
            </a:r>
            <a:r>
              <a:rPr lang="ja-JP" altLang="en-US" sz="4400" dirty="0" smtClean="0"/>
              <a:t>  七  </a:t>
            </a:r>
            <a:r>
              <a:rPr lang="ja-JP" altLang="en-US" sz="4400" dirty="0" smtClean="0">
                <a:solidFill>
                  <a:srgbClr val="FF0000"/>
                </a:solidFill>
              </a:rPr>
              <a:t>匹 </a:t>
            </a:r>
            <a:r>
              <a:rPr lang="en-US" altLang="ja-JP" sz="4400" dirty="0" smtClean="0"/>
              <a:t>(</a:t>
            </a:r>
            <a:r>
              <a:rPr lang="en-US" altLang="ja-JP" sz="4400" dirty="0" err="1" smtClean="0"/>
              <a:t>kamo</a:t>
            </a:r>
            <a:r>
              <a:rPr lang="en-US" altLang="ja-JP" sz="4400" dirty="0" smtClean="0"/>
              <a:t> nana </a:t>
            </a:r>
            <a:r>
              <a:rPr lang="en-US" altLang="ja-JP" sz="4400" dirty="0" err="1" smtClean="0"/>
              <a:t>hiki</a:t>
            </a:r>
            <a:r>
              <a:rPr lang="en-US" altLang="ja-JP" sz="4400" dirty="0" smtClean="0"/>
              <a:t>)</a:t>
            </a:r>
            <a:endParaRPr lang="en-US" sz="4400" dirty="0" smtClean="0"/>
          </a:p>
          <a:p>
            <a:r>
              <a:rPr lang="en-US" dirty="0" smtClean="0"/>
              <a:t>To emphasize</a:t>
            </a:r>
          </a:p>
          <a:p>
            <a:pPr lvl="1"/>
            <a:r>
              <a:rPr lang="en-US" dirty="0" smtClean="0"/>
              <a:t>Number + </a:t>
            </a:r>
            <a:r>
              <a:rPr lang="en-US" dirty="0" smtClean="0">
                <a:solidFill>
                  <a:srgbClr val="FF0000"/>
                </a:solidFill>
              </a:rPr>
              <a:t>counter</a:t>
            </a:r>
            <a:r>
              <a:rPr lang="en-US" dirty="0" smtClean="0"/>
              <a:t> + </a:t>
            </a:r>
            <a:r>
              <a:rPr lang="ja-JP" altLang="en-US" dirty="0" smtClean="0"/>
              <a:t>の</a:t>
            </a:r>
            <a:r>
              <a:rPr lang="en-US" altLang="ja-JP" dirty="0" smtClean="0"/>
              <a:t> + </a:t>
            </a:r>
            <a:r>
              <a:rPr lang="en-US" dirty="0" smtClean="0">
                <a:solidFill>
                  <a:srgbClr val="7030A0"/>
                </a:solidFill>
              </a:rPr>
              <a:t>Noun</a:t>
            </a:r>
          </a:p>
          <a:p>
            <a:pPr lvl="1"/>
            <a:r>
              <a:rPr lang="ja-JP" altLang="en-US" sz="4400" dirty="0" smtClean="0"/>
              <a:t> 七  </a:t>
            </a:r>
            <a:r>
              <a:rPr lang="ja-JP" altLang="en-US" sz="4400" dirty="0" smtClean="0">
                <a:solidFill>
                  <a:srgbClr val="FF0000"/>
                </a:solidFill>
              </a:rPr>
              <a:t>匹</a:t>
            </a:r>
            <a:r>
              <a:rPr lang="ja-JP" altLang="en-US" sz="4400" dirty="0" smtClean="0"/>
              <a:t>  の  </a:t>
            </a:r>
            <a:r>
              <a:rPr lang="ja-JP" altLang="en-US" sz="4400" dirty="0" smtClean="0">
                <a:solidFill>
                  <a:srgbClr val="7030A0"/>
                </a:solidFill>
              </a:rPr>
              <a:t>鴨 </a:t>
            </a:r>
            <a:r>
              <a:rPr lang="en-US" altLang="ja-JP" sz="4400" dirty="0" smtClean="0"/>
              <a:t>(nana </a:t>
            </a:r>
            <a:r>
              <a:rPr lang="en-US" altLang="ja-JP" sz="4400" dirty="0" err="1" smtClean="0"/>
              <a:t>hiki</a:t>
            </a:r>
            <a:r>
              <a:rPr lang="en-US" altLang="ja-JP" sz="4400" dirty="0" smtClean="0"/>
              <a:t> no </a:t>
            </a:r>
            <a:r>
              <a:rPr lang="en-US" altLang="ja-JP" sz="4400" dirty="0" err="1" smtClean="0"/>
              <a:t>kamo</a:t>
            </a:r>
            <a:r>
              <a:rPr lang="en-US" altLang="ja-JP" sz="4400" dirty="0" smtClean="0"/>
              <a:t>)</a:t>
            </a:r>
          </a:p>
          <a:p>
            <a:pPr lvl="2"/>
            <a:r>
              <a:rPr lang="ja-JP" altLang="en-US" dirty="0" smtClean="0"/>
              <a:t>の </a:t>
            </a:r>
            <a:r>
              <a:rPr lang="en-US" altLang="ja-JP" dirty="0" smtClean="0"/>
              <a:t>is the possessive particle, similar to “’s” in “Mary’s book”, or “of” in the “book of Mary”</a:t>
            </a:r>
          </a:p>
          <a:p>
            <a:pPr lvl="2"/>
            <a:endParaRPr lang="en-US" altLang="ja-JP" dirty="0" smtClean="0"/>
          </a:p>
          <a:p>
            <a:r>
              <a:rPr lang="en-US" b="1" dirty="0" smtClean="0"/>
              <a:t>Similar in function to the word “pieces” </a:t>
            </a:r>
            <a:r>
              <a:rPr lang="en-US" b="1" dirty="0"/>
              <a:t>,</a:t>
            </a:r>
            <a:r>
              <a:rPr lang="en-US" b="1" dirty="0" smtClean="0"/>
              <a:t>“cups”, “bottles”</a:t>
            </a:r>
          </a:p>
          <a:p>
            <a:pPr lvl="1"/>
            <a:r>
              <a:rPr lang="en-US" dirty="0" smtClean="0"/>
              <a:t>Two </a:t>
            </a:r>
            <a:r>
              <a:rPr lang="en-US" dirty="0" smtClean="0">
                <a:solidFill>
                  <a:srgbClr val="FF0000"/>
                </a:solidFill>
              </a:rPr>
              <a:t>pieces</a:t>
            </a:r>
            <a:r>
              <a:rPr lang="en-US" dirty="0" smtClean="0"/>
              <a:t> of paper</a:t>
            </a:r>
          </a:p>
          <a:p>
            <a:pPr lvl="1"/>
            <a:r>
              <a:rPr lang="en-US" dirty="0" smtClean="0"/>
              <a:t>Three </a:t>
            </a:r>
            <a:r>
              <a:rPr lang="en-US" dirty="0" smtClean="0">
                <a:solidFill>
                  <a:srgbClr val="FF0000"/>
                </a:solidFill>
              </a:rPr>
              <a:t>cups</a:t>
            </a:r>
            <a:r>
              <a:rPr lang="en-US" dirty="0" smtClean="0"/>
              <a:t> of water</a:t>
            </a:r>
          </a:p>
          <a:p>
            <a:pPr lvl="1"/>
            <a:r>
              <a:rPr lang="en-US" dirty="0" smtClean="0"/>
              <a:t>Four </a:t>
            </a:r>
            <a:r>
              <a:rPr lang="en-US" dirty="0" smtClean="0">
                <a:solidFill>
                  <a:srgbClr val="FF0000"/>
                </a:solidFill>
              </a:rPr>
              <a:t>bottles</a:t>
            </a:r>
            <a:r>
              <a:rPr lang="en-US" dirty="0" smtClean="0"/>
              <a:t> of wine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9938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</a:t>
            </a:r>
            <a:r>
              <a:rPr lang="en-US" dirty="0" smtClean="0"/>
              <a:t>ounters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600201"/>
            <a:ext cx="8229600" cy="1523999"/>
          </a:xfrm>
        </p:spPr>
        <p:txBody>
          <a:bodyPr>
            <a:normAutofit/>
          </a:bodyPr>
          <a:lstStyle/>
          <a:p>
            <a:r>
              <a:rPr lang="en-US" dirty="0" smtClean="0"/>
              <a:t>How many?</a:t>
            </a:r>
          </a:p>
          <a:p>
            <a:pPr lvl="1"/>
            <a:r>
              <a:rPr lang="en-US" dirty="0" smtClean="0"/>
              <a:t>Probably 500.</a:t>
            </a:r>
            <a:endParaRPr lang="en-US" dirty="0"/>
          </a:p>
        </p:txBody>
      </p:sp>
      <p:pic>
        <p:nvPicPr>
          <p:cNvPr id="1026" name="Picture 2" descr="C:\Users\Jiajun\AppData\Local\Microsoft\Windows\INetCache\IE\EF28HMYY\shocked-smiley-face[1]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1828800"/>
            <a:ext cx="1143000" cy="1058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/>
          <p:cNvGrpSpPr/>
          <p:nvPr/>
        </p:nvGrpSpPr>
        <p:grpSpPr>
          <a:xfrm>
            <a:off x="533400" y="3657600"/>
            <a:ext cx="8229600" cy="2209800"/>
            <a:chOff x="533400" y="3657600"/>
            <a:chExt cx="8229600" cy="2209800"/>
          </a:xfrm>
        </p:grpSpPr>
        <p:sp>
          <p:nvSpPr>
            <p:cNvPr id="6" name="Content Placeholder 2"/>
            <p:cNvSpPr txBox="1">
              <a:spLocks/>
            </p:cNvSpPr>
            <p:nvPr/>
          </p:nvSpPr>
          <p:spPr>
            <a:xfrm>
              <a:off x="533400" y="3657600"/>
              <a:ext cx="8229600" cy="220980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dirty="0" smtClean="0"/>
                <a:t>Commonly</a:t>
              </a:r>
              <a:r>
                <a:rPr lang="en-US" dirty="0" smtClean="0"/>
                <a:t> used ones?</a:t>
              </a:r>
            </a:p>
            <a:p>
              <a:pPr lvl="1"/>
              <a:r>
                <a:rPr lang="en-US" dirty="0" smtClean="0"/>
                <a:t>A few</a:t>
              </a:r>
            </a:p>
            <a:p>
              <a:pPr lvl="1"/>
              <a:endParaRPr lang="en-US" dirty="0"/>
            </a:p>
          </p:txBody>
        </p:sp>
        <p:pic>
          <p:nvPicPr>
            <p:cNvPr id="7" name="Picture 3" descr="C:\Users\Jiajun\AppData\Local\Microsoft\Windows\INetCache\IE\EF28HMYY\Mr._Smiley_Face.svg[1]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81600" y="4274978"/>
              <a:ext cx="838200" cy="838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30297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 altLang="zh-CN" dirty="0"/>
              <a:t>Commonly</a:t>
            </a:r>
            <a:r>
              <a:rPr lang="en-US" dirty="0"/>
              <a:t> </a:t>
            </a:r>
            <a:r>
              <a:rPr lang="en-US" dirty="0" smtClean="0"/>
              <a:t>used counters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990600"/>
            <a:ext cx="5486401" cy="2743200"/>
          </a:xfrm>
        </p:spPr>
        <p:txBody>
          <a:bodyPr>
            <a:normAutofit/>
          </a:bodyPr>
          <a:lstStyle/>
          <a:p>
            <a:r>
              <a:rPr lang="ja-JP" altLang="en-US" dirty="0" smtClean="0"/>
              <a:t>匹 </a:t>
            </a:r>
            <a:endParaRPr lang="en-US" altLang="ja-JP" dirty="0" smtClean="0"/>
          </a:p>
          <a:p>
            <a:pPr lvl="1"/>
            <a:r>
              <a:rPr lang="ja-JP" altLang="en-US" dirty="0" smtClean="0"/>
              <a:t>ひき </a:t>
            </a:r>
            <a:r>
              <a:rPr lang="en-US" dirty="0" err="1" smtClean="0"/>
              <a:t>hiki</a:t>
            </a:r>
            <a:r>
              <a:rPr lang="en-US" dirty="0" smtClean="0"/>
              <a:t>, </a:t>
            </a:r>
            <a:r>
              <a:rPr lang="ja-JP" altLang="en-US" dirty="0" smtClean="0"/>
              <a:t>ぴき </a:t>
            </a:r>
            <a:r>
              <a:rPr lang="en-US" dirty="0" err="1" smtClean="0"/>
              <a:t>piki</a:t>
            </a:r>
            <a:r>
              <a:rPr lang="en-US" dirty="0" smtClean="0"/>
              <a:t>, </a:t>
            </a:r>
            <a:r>
              <a:rPr lang="ja-JP" altLang="en-US" dirty="0" smtClean="0"/>
              <a:t>びき </a:t>
            </a:r>
            <a:r>
              <a:rPr lang="en-US" dirty="0" err="1" smtClean="0"/>
              <a:t>biki</a:t>
            </a:r>
            <a:r>
              <a:rPr lang="en-US" dirty="0" smtClean="0"/>
              <a:t> *</a:t>
            </a:r>
            <a:endParaRPr lang="en-US" dirty="0"/>
          </a:p>
          <a:p>
            <a:pPr lvl="1"/>
            <a:r>
              <a:rPr lang="en-US" dirty="0" smtClean="0"/>
              <a:t>Small </a:t>
            </a:r>
            <a:r>
              <a:rPr lang="en-US" dirty="0"/>
              <a:t>animals, insects, fish, reptiles, amphibians, </a:t>
            </a:r>
            <a:r>
              <a:rPr lang="en-US" dirty="0" err="1"/>
              <a:t>oni</a:t>
            </a:r>
            <a:r>
              <a:rPr lang="en-US" dirty="0"/>
              <a:t> (demons/ogres</a:t>
            </a:r>
            <a:r>
              <a:rPr lang="en-US" dirty="0" smtClean="0"/>
              <a:t>)</a:t>
            </a:r>
          </a:p>
          <a:p>
            <a:pPr lvl="1"/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2286000" y="3905845"/>
            <a:ext cx="2728183" cy="2190155"/>
            <a:chOff x="2866897" y="3609975"/>
            <a:chExt cx="2728183" cy="2190155"/>
          </a:xfrm>
        </p:grpSpPr>
        <p:pic>
          <p:nvPicPr>
            <p:cNvPr id="2052" name="Picture 4" descr="C:\Users\Jiajun\AppData\Local\Microsoft\Windows\INetCache\IE\9G42YQSY\gi01a201308201900[1]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5450" y="3609975"/>
              <a:ext cx="1494150" cy="13906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Rectangle 4"/>
            <p:cNvSpPr/>
            <p:nvPr/>
          </p:nvSpPr>
          <p:spPr>
            <a:xfrm>
              <a:off x="2866897" y="4876800"/>
              <a:ext cx="2728183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ja-JP" altLang="en-US" dirty="0"/>
                <a:t>テントウム</a:t>
              </a:r>
              <a:r>
                <a:rPr lang="ja-JP" altLang="en-US" dirty="0" smtClean="0"/>
                <a:t>シ</a:t>
              </a:r>
              <a:r>
                <a:rPr lang="en-US" altLang="ja-JP" dirty="0" smtClean="0"/>
                <a:t>(</a:t>
              </a:r>
              <a:r>
                <a:rPr lang="en-US" altLang="ja-JP" dirty="0" err="1" smtClean="0"/>
                <a:t>tentoumushi</a:t>
              </a:r>
              <a:r>
                <a:rPr lang="en-US" altLang="ja-JP" dirty="0" smtClean="0"/>
                <a:t>)</a:t>
              </a:r>
              <a:br>
                <a:rPr lang="en-US" altLang="ja-JP" dirty="0" smtClean="0"/>
              </a:br>
              <a:r>
                <a:rPr lang="ja-JP" altLang="en-US" dirty="0" smtClean="0"/>
                <a:t>一</a:t>
              </a:r>
              <a:r>
                <a:rPr lang="ja-JP" altLang="en-US" dirty="0" smtClean="0">
                  <a:solidFill>
                    <a:srgbClr val="FF0000"/>
                  </a:solidFill>
                </a:rPr>
                <a:t>匹</a:t>
              </a:r>
              <a:r>
                <a:rPr lang="ja-JP" altLang="en-US" dirty="0" smtClean="0"/>
                <a:t>のテ</a:t>
              </a:r>
              <a:r>
                <a:rPr lang="ja-JP" altLang="en-US" dirty="0"/>
                <a:t>ントウム</a:t>
              </a:r>
              <a:r>
                <a:rPr lang="ja-JP" altLang="en-US" dirty="0" smtClean="0"/>
                <a:t>シ</a:t>
              </a:r>
              <a:endParaRPr lang="en-US" altLang="ja-JP" dirty="0" smtClean="0"/>
            </a:p>
            <a:p>
              <a:r>
                <a:rPr lang="en-US" dirty="0" err="1"/>
                <a:t>i</a:t>
              </a:r>
              <a:r>
                <a:rPr lang="en-US" dirty="0" err="1" smtClean="0"/>
                <a:t>ppiki</a:t>
              </a:r>
              <a:r>
                <a:rPr lang="en-US" dirty="0" smtClean="0"/>
                <a:t> no </a:t>
              </a:r>
              <a:r>
                <a:rPr lang="en-US" dirty="0" err="1" smtClean="0"/>
                <a:t>tentoumushi</a:t>
              </a:r>
              <a:endParaRPr lang="en-US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381000" y="3953470"/>
            <a:ext cx="1661909" cy="2066330"/>
            <a:chOff x="1005842" y="3733800"/>
            <a:chExt cx="1661909" cy="2066330"/>
          </a:xfrm>
        </p:grpSpPr>
        <p:pic>
          <p:nvPicPr>
            <p:cNvPr id="2051" name="Picture 3" descr="C:\Users\Jiajun\AppData\Local\Microsoft\Windows\INetCache\IE\EF28HMYY\duck[1]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5842" y="3733800"/>
              <a:ext cx="1323938" cy="1143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/>
            <p:cNvSpPr/>
            <p:nvPr/>
          </p:nvSpPr>
          <p:spPr>
            <a:xfrm>
              <a:off x="1066800" y="4876800"/>
              <a:ext cx="1600951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ja-JP" altLang="en-US" dirty="0" smtClean="0"/>
                <a:t>鴨</a:t>
              </a:r>
              <a:r>
                <a:rPr lang="en-US" altLang="ja-JP" dirty="0" smtClean="0"/>
                <a:t>(</a:t>
              </a:r>
              <a:r>
                <a:rPr lang="ja-JP" altLang="en-US" dirty="0" smtClean="0"/>
                <a:t>かも</a:t>
              </a:r>
              <a:r>
                <a:rPr lang="en-US" altLang="ja-JP" dirty="0" smtClean="0"/>
                <a:t>, </a:t>
              </a:r>
              <a:r>
                <a:rPr lang="en-US" altLang="ja-JP" dirty="0" err="1" smtClean="0"/>
                <a:t>kamo</a:t>
              </a:r>
              <a:r>
                <a:rPr lang="en-US" altLang="ja-JP" dirty="0" smtClean="0"/>
                <a:t>)</a:t>
              </a:r>
              <a:br>
                <a:rPr lang="en-US" altLang="ja-JP" dirty="0" smtClean="0"/>
              </a:br>
              <a:r>
                <a:rPr lang="ja-JP" altLang="en-US" dirty="0" smtClean="0"/>
                <a:t>一</a:t>
              </a:r>
              <a:r>
                <a:rPr lang="ja-JP" altLang="en-US" dirty="0" smtClean="0">
                  <a:solidFill>
                    <a:srgbClr val="FF0000"/>
                  </a:solidFill>
                </a:rPr>
                <a:t>匹</a:t>
              </a:r>
              <a:r>
                <a:rPr lang="ja-JP" altLang="en-US" dirty="0" smtClean="0"/>
                <a:t>の鴨</a:t>
              </a:r>
              <a:r>
                <a:rPr lang="en-US" altLang="ja-JP" dirty="0" smtClean="0"/>
                <a:t/>
              </a:r>
              <a:br>
                <a:rPr lang="en-US" altLang="ja-JP" dirty="0" smtClean="0"/>
              </a:br>
              <a:r>
                <a:rPr lang="en-US" altLang="ja-JP" dirty="0" err="1" smtClean="0"/>
                <a:t>ippiki</a:t>
              </a:r>
              <a:r>
                <a:rPr lang="en-US" altLang="ja-JP" dirty="0" smtClean="0"/>
                <a:t> no </a:t>
              </a:r>
              <a:r>
                <a:rPr lang="en-US" altLang="ja-JP" dirty="0" err="1" smtClean="0"/>
                <a:t>kamo</a:t>
              </a:r>
              <a:endParaRPr lang="en-US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029200" y="3955256"/>
            <a:ext cx="2016129" cy="2064544"/>
            <a:chOff x="5084058" y="3733800"/>
            <a:chExt cx="2016129" cy="2064544"/>
          </a:xfrm>
        </p:grpSpPr>
        <p:pic>
          <p:nvPicPr>
            <p:cNvPr id="2053" name="Picture 5" descr="C:\Users\Jiajun\AppData\Local\Microsoft\Windows\INetCache\IE\9G42YQSY\fish-smiling-funny-cartoon-15625-large[1]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81600" y="3733800"/>
              <a:ext cx="1066800" cy="9867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/>
            <p:cNvSpPr/>
            <p:nvPr/>
          </p:nvSpPr>
          <p:spPr>
            <a:xfrm>
              <a:off x="5084058" y="4875014"/>
              <a:ext cx="2016129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ja-JP" altLang="en-US" dirty="0"/>
                <a:t>魚（さか</a:t>
              </a:r>
              <a:r>
                <a:rPr lang="ja-JP" altLang="en-US" dirty="0" smtClean="0"/>
                <a:t>な</a:t>
              </a:r>
              <a:r>
                <a:rPr lang="en-US" altLang="ja-JP" dirty="0" smtClean="0"/>
                <a:t>, </a:t>
              </a:r>
              <a:r>
                <a:rPr lang="en-US" altLang="ja-JP" dirty="0" err="1" smtClean="0"/>
                <a:t>sakana</a:t>
              </a:r>
              <a:r>
                <a:rPr lang="ja-JP" altLang="en-US" dirty="0" smtClean="0"/>
                <a:t>）</a:t>
              </a:r>
              <a:r>
                <a:rPr lang="en-US" altLang="ja-JP" dirty="0" smtClean="0"/>
                <a:t/>
              </a:r>
              <a:br>
                <a:rPr lang="en-US" altLang="ja-JP" dirty="0" smtClean="0"/>
              </a:br>
              <a:r>
                <a:rPr lang="ja-JP" altLang="en-US" dirty="0" smtClean="0"/>
                <a:t>一</a:t>
              </a:r>
              <a:r>
                <a:rPr lang="ja-JP" altLang="en-US" dirty="0" smtClean="0">
                  <a:solidFill>
                    <a:srgbClr val="FF0000"/>
                  </a:solidFill>
                </a:rPr>
                <a:t>匹</a:t>
              </a:r>
              <a:r>
                <a:rPr lang="ja-JP" altLang="en-US" dirty="0" smtClean="0"/>
                <a:t>の魚</a:t>
              </a:r>
              <a:r>
                <a:rPr lang="en-US" altLang="ja-JP" dirty="0" smtClean="0"/>
                <a:t/>
              </a:r>
              <a:br>
                <a:rPr lang="en-US" altLang="ja-JP" dirty="0" smtClean="0"/>
              </a:br>
              <a:r>
                <a:rPr lang="en-US" altLang="ja-JP" dirty="0" err="1" smtClean="0"/>
                <a:t>ippiki</a:t>
              </a:r>
              <a:r>
                <a:rPr lang="en-US" altLang="ja-JP" dirty="0" smtClean="0"/>
                <a:t> no </a:t>
              </a:r>
              <a:r>
                <a:rPr lang="en-US" altLang="ja-JP" dirty="0" err="1" smtClean="0"/>
                <a:t>sakana</a:t>
              </a:r>
              <a:endParaRPr lang="en-US" dirty="0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6934200" y="4062960"/>
            <a:ext cx="2006750" cy="1956840"/>
            <a:chOff x="6934200" y="3839718"/>
            <a:chExt cx="2006750" cy="1956840"/>
          </a:xfrm>
        </p:grpSpPr>
        <p:pic>
          <p:nvPicPr>
            <p:cNvPr id="2054" name="Picture 6" descr="C:\Users\Jiajun\AppData\Local\Microsoft\Windows\INetCache\IE\5E0DED7H\turtle-304427_640[1]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34200" y="3839718"/>
              <a:ext cx="1667923" cy="8808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Rectangle 11"/>
            <p:cNvSpPr/>
            <p:nvPr/>
          </p:nvSpPr>
          <p:spPr>
            <a:xfrm>
              <a:off x="7216567" y="4873228"/>
              <a:ext cx="1724383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ja-JP" altLang="en-US" dirty="0"/>
                <a:t>亀（か</a:t>
              </a:r>
              <a:r>
                <a:rPr lang="ja-JP" altLang="en-US" dirty="0" smtClean="0"/>
                <a:t>め</a:t>
              </a:r>
              <a:r>
                <a:rPr lang="en-US" altLang="ja-JP" dirty="0" smtClean="0"/>
                <a:t>, kame</a:t>
              </a:r>
              <a:r>
                <a:rPr lang="ja-JP" altLang="en-US" dirty="0" smtClean="0"/>
                <a:t>）</a:t>
              </a:r>
              <a:r>
                <a:rPr lang="en-US" altLang="ja-JP" dirty="0" smtClean="0"/>
                <a:t/>
              </a:r>
              <a:br>
                <a:rPr lang="en-US" altLang="ja-JP" dirty="0" smtClean="0"/>
              </a:br>
              <a:r>
                <a:rPr lang="ja-JP" altLang="en-US" dirty="0" smtClean="0"/>
                <a:t>一</a:t>
              </a:r>
              <a:r>
                <a:rPr lang="ja-JP" altLang="en-US" dirty="0" smtClean="0">
                  <a:solidFill>
                    <a:srgbClr val="FF0000"/>
                  </a:solidFill>
                </a:rPr>
                <a:t>匹</a:t>
              </a:r>
              <a:r>
                <a:rPr lang="ja-JP" altLang="en-US" dirty="0" smtClean="0"/>
                <a:t>の亀</a:t>
              </a:r>
              <a:r>
                <a:rPr lang="en-US" altLang="ja-JP" dirty="0" smtClean="0"/>
                <a:t/>
              </a:r>
              <a:br>
                <a:rPr lang="en-US" altLang="ja-JP" dirty="0" smtClean="0"/>
              </a:br>
              <a:r>
                <a:rPr lang="en-US" altLang="ja-JP" dirty="0" err="1" smtClean="0"/>
                <a:t>ippiki</a:t>
              </a:r>
              <a:r>
                <a:rPr lang="en-US" altLang="ja-JP" dirty="0" smtClean="0"/>
                <a:t> no kame</a:t>
              </a:r>
              <a:endParaRPr lang="en-US" dirty="0"/>
            </a:p>
          </p:txBody>
        </p:sp>
      </p:grpSp>
      <p:sp>
        <p:nvSpPr>
          <p:cNvPr id="4" name="Rectangle 3"/>
          <p:cNvSpPr/>
          <p:nvPr/>
        </p:nvSpPr>
        <p:spPr>
          <a:xfrm>
            <a:off x="6015561" y="1542871"/>
            <a:ext cx="282363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 smtClean="0"/>
              <a:t>*Euphonic </a:t>
            </a:r>
            <a:r>
              <a:rPr lang="en-US" i="1" dirty="0"/>
              <a:t>changes occur when particular numbers </a:t>
            </a:r>
            <a:r>
              <a:rPr lang="en-US" i="1" dirty="0" smtClean="0"/>
              <a:t>precede </a:t>
            </a:r>
            <a:r>
              <a:rPr lang="en-US" i="1" dirty="0"/>
              <a:t>counters that begin with certain phonemes.</a:t>
            </a:r>
          </a:p>
        </p:txBody>
      </p:sp>
    </p:spTree>
    <p:extLst>
      <p:ext uri="{BB962C8B-B14F-4D97-AF65-F5344CB8AC3E}">
        <p14:creationId xmlns:p14="http://schemas.microsoft.com/office/powerpoint/2010/main" val="3000304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1918</TotalTime>
  <Words>1426</Words>
  <Application>Microsoft Office PowerPoint</Application>
  <PresentationFormat>On-screen Show (4:3)</PresentationFormat>
  <Paragraphs>390</Paragraphs>
  <Slides>30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1" baseType="lpstr">
      <vt:lpstr>Office Theme</vt:lpstr>
      <vt:lpstr>Japanese Counter Words 日本語の助数詞</vt:lpstr>
      <vt:lpstr>objectives</vt:lpstr>
      <vt:lpstr>How many ducks are there?</vt:lpstr>
      <vt:lpstr>How many ducks are there?</vt:lpstr>
      <vt:lpstr>Grammar</vt:lpstr>
      <vt:lpstr>Numbers</vt:lpstr>
      <vt:lpstr>Counters</vt:lpstr>
      <vt:lpstr>Counters</vt:lpstr>
      <vt:lpstr>Commonly used counters</vt:lpstr>
      <vt:lpstr>Commonly used counters</vt:lpstr>
      <vt:lpstr>Commonly used counters</vt:lpstr>
      <vt:lpstr>Commonly used counters</vt:lpstr>
      <vt:lpstr>Commonly used counters</vt:lpstr>
      <vt:lpstr>PowerPoint Presentation</vt:lpstr>
      <vt:lpstr>How many ducks?</vt:lpstr>
      <vt:lpstr>How many big trees?</vt:lpstr>
      <vt:lpstr>How many branches do you see?</vt:lpstr>
      <vt:lpstr>There is a road!</vt:lpstr>
      <vt:lpstr>There is a bridge!</vt:lpstr>
      <vt:lpstr>There is a river!</vt:lpstr>
      <vt:lpstr>How to count people</vt:lpstr>
      <vt:lpstr>How to count people --人（にん、nin）</vt:lpstr>
      <vt:lpstr>How to count people</vt:lpstr>
      <vt:lpstr>Traditional way of counting small items or years of age</vt:lpstr>
      <vt:lpstr>How to count dates</vt:lpstr>
      <vt:lpstr>How to count Extent, Frequency</vt:lpstr>
      <vt:lpstr>How many ducks are there? -- easy way to answer a question</vt:lpstr>
      <vt:lpstr>Oops, I forgot which counter to use</vt:lpstr>
      <vt:lpstr>Further Reading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Jiajun</dc:creator>
  <cp:lastModifiedBy>Jiajun</cp:lastModifiedBy>
  <cp:revision>98</cp:revision>
  <dcterms:created xsi:type="dcterms:W3CDTF">2016-02-18T20:58:04Z</dcterms:created>
  <dcterms:modified xsi:type="dcterms:W3CDTF">2016-11-04T03:20:33Z</dcterms:modified>
</cp:coreProperties>
</file>